
<file path=[Content_Types].xml><?xml version="1.0" encoding="utf-8"?>
<Types xmlns="http://schemas.openxmlformats.org/package/2006/content-types">
  <Default Extension="xml" ContentType="application/vnd.openxmlformats-package.core-properties+xml"/>
  <Default Extension="png" ContentType="image/png"/>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bb55755b7ba849b7" /><Relationship Type="http://schemas.openxmlformats.org/officeDocument/2006/relationships/extended-properties" Target="/docProps/app.xml" Id="R3bf76b54347c4c8c" /><Relationship Type="http://schemas.openxmlformats.org/officeDocument/2006/relationships/officeDocument" Target="/ppt/presentation.xml" Id="Rd502e158a9b54ddd" /></Relationships>
</file>

<file path=ppt/presentation.xml><?xml version="1.0" encoding="utf-8"?>
<p:presentation xmlns:p="http://schemas.openxmlformats.org/presentationml/2006/main">
  <p:sldMasterIdLst>
    <p:sldMasterId xmlns:r="http://schemas.openxmlformats.org/officeDocument/2006/relationships" id="2147483648" r:id="R0f95ac07f8c540dd"/>
  </p:sldMasterIdLst>
  <p:notesMasterIdLst>
    <p:notesMasterId xmlns:r="http://schemas.openxmlformats.org/officeDocument/2006/relationships" r:id="R20badcf70370411c"/>
  </p:notesMasterIdLst>
  <p:sldIdLst>
    <p:sldId xmlns:r="http://schemas.openxmlformats.org/officeDocument/2006/relationships" id="256" r:id="R9b8b9dde44b948c5"/>
    <p:sldId xmlns:r="http://schemas.openxmlformats.org/officeDocument/2006/relationships" id="257" r:id="R36af90591e944a75"/>
    <p:sldId xmlns:r="http://schemas.openxmlformats.org/officeDocument/2006/relationships" id="258" r:id="R086633e9d7f54ab3"/>
    <p:sldId xmlns:r="http://schemas.openxmlformats.org/officeDocument/2006/relationships" id="259" r:id="Rd29f34ed218f49e9"/>
    <p:sldId xmlns:r="http://schemas.openxmlformats.org/officeDocument/2006/relationships" id="260" r:id="R55b12df8ef104b40"/>
    <p:sldId xmlns:r="http://schemas.openxmlformats.org/officeDocument/2006/relationships" id="261" r:id="R9c7cd47516dd4c24"/>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4e03e91216974d64" /><Relationship Type="http://schemas.openxmlformats.org/officeDocument/2006/relationships/slideMaster" Target="/ppt/slideMasters/slideMaster1.xml" Id="R0f95ac07f8c540dd" /><Relationship Type="http://schemas.openxmlformats.org/officeDocument/2006/relationships/notesMaster" Target="/ppt/notesMasters/notesMaster1.xml" Id="R20badcf70370411c" /><Relationship Type="http://schemas.openxmlformats.org/officeDocument/2006/relationships/presProps" Target="/ppt/presProps.xml" Id="R9adfb5a34b0b4fe5" /><Relationship Type="http://schemas.openxmlformats.org/officeDocument/2006/relationships/tableStyles" Target="/ppt/tableStyles.xml" Id="R263de68763a9423b" /><Relationship Type="http://schemas.openxmlformats.org/officeDocument/2006/relationships/slide" Target="/ppt/slides/slide1.xml" Id="R9b8b9dde44b948c5" /><Relationship Type="http://schemas.openxmlformats.org/officeDocument/2006/relationships/slide" Target="/ppt/slides/slide2.xml" Id="R36af90591e944a75" /><Relationship Type="http://schemas.openxmlformats.org/officeDocument/2006/relationships/slide" Target="/ppt/slides/slide3.xml" Id="R086633e9d7f54ab3" /><Relationship Type="http://schemas.openxmlformats.org/officeDocument/2006/relationships/slide" Target="/ppt/slides/slide4.xml" Id="Rd29f34ed218f49e9" /><Relationship Type="http://schemas.openxmlformats.org/officeDocument/2006/relationships/slide" Target="/ppt/slides/slide5.xml" Id="R55b12df8ef104b40" /><Relationship Type="http://schemas.openxmlformats.org/officeDocument/2006/relationships/slide" Target="/ppt/slides/slide6.xml" Id="R9c7cd47516dd4c24"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2e9fe5bbeffe4ecc"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5a5f69b72a0d4445" /><Relationship Type="http://schemas.openxmlformats.org/officeDocument/2006/relationships/notesMaster" Target="/ppt/notesMasters/notesMaster1.xml" Id="Ra4be0a008bc1472e" /></Relationships>
</file>

<file path=ppt/notesSlides/_rels/notesSlide2.xml.rels>&#65279;<?xml version="1.0" encoding="utf-8"?><Relationships xmlns="http://schemas.openxmlformats.org/package/2006/relationships"><Relationship Type="http://schemas.openxmlformats.org/officeDocument/2006/relationships/slide" Target="/ppt/slides/slide2.xml" Id="R49bd9723561e4b4b" /><Relationship Type="http://schemas.openxmlformats.org/officeDocument/2006/relationships/notesMaster" Target="/ppt/notesMasters/notesMaster1.xml" Id="R6d72048f2c6b489c" /></Relationships>
</file>

<file path=ppt/notesSlides/_rels/notesSlide3.xml.rels>&#65279;<?xml version="1.0" encoding="utf-8"?><Relationships xmlns="http://schemas.openxmlformats.org/package/2006/relationships"><Relationship Type="http://schemas.openxmlformats.org/officeDocument/2006/relationships/slide" Target="/ppt/slides/slide3.xml" Id="R67e294eed19346a2" /><Relationship Type="http://schemas.openxmlformats.org/officeDocument/2006/relationships/notesMaster" Target="/ppt/notesMasters/notesMaster1.xml" Id="Rdffbe271dd794ca5" /></Relationships>
</file>

<file path=ppt/notesSlides/_rels/notesSlide4.xml.rels>&#65279;<?xml version="1.0" encoding="utf-8"?><Relationships xmlns="http://schemas.openxmlformats.org/package/2006/relationships"><Relationship Type="http://schemas.openxmlformats.org/officeDocument/2006/relationships/slide" Target="/ppt/slides/slide4.xml" Id="Rccd7358f17104b2b" /><Relationship Type="http://schemas.openxmlformats.org/officeDocument/2006/relationships/notesMaster" Target="/ppt/notesMasters/notesMaster1.xml" Id="R9bf175e58f8c4d47" /></Relationships>
</file>

<file path=ppt/notesSlides/_rels/notesSlide5.xml.rels>&#65279;<?xml version="1.0" encoding="utf-8"?><Relationships xmlns="http://schemas.openxmlformats.org/package/2006/relationships"><Relationship Type="http://schemas.openxmlformats.org/officeDocument/2006/relationships/slide" Target="/ppt/slides/slide5.xml" Id="R9edc0e55893e40cd" /><Relationship Type="http://schemas.openxmlformats.org/officeDocument/2006/relationships/notesMaster" Target="/ppt/notesMasters/notesMaster1.xml" Id="R3c39153779b2428f" /></Relationships>
</file>

<file path=ppt/notesSlides/_rels/notesSlide6.xml.rels>&#65279;<?xml version="1.0" encoding="utf-8"?><Relationships xmlns="http://schemas.openxmlformats.org/package/2006/relationships"><Relationship Type="http://schemas.openxmlformats.org/officeDocument/2006/relationships/slide" Target="/ppt/slides/slide6.xml" Id="Rcd29d1b6f2b14884" /><Relationship Type="http://schemas.openxmlformats.org/officeDocument/2006/relationships/notesMaster" Target="/ppt/notesMasters/notesMaster1.xml" Id="R2ad7ec1b0eb6404c"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30 seconds</a:t>
            </a:r>
          </a:p>
          <a:p xmlns:a="http://schemas.openxmlformats.org/drawingml/2006/main">
            <a:r>
              <a:t/>
            </a:r>
          </a:p>
          <a:p xmlns:a="http://schemas.openxmlformats.org/drawingml/2006/main">
            <a:r>
              <a:t>Creators rarely have an idea shortage. They have a prioritization problem: the evidence is already in their comments, but turning it into the next production decision takes work. NextBestContent treats the audience as the brief. It turns audience signals into an editable YouTube Short or LinkedIn document, while keeping the reason for every recommendation attached.</a:t>
            </a:r>
          </a:p>
          <a:p xmlns:a="http://schemas.openxmlformats.org/drawingml/2006/main">
            <a:r>
              <a:t/>
            </a:r>
          </a:p>
          <a:p xmlns:a="http://schemas.openxmlformats.org/drawingml/2006/main">
            <a:r>
              <a:t>[Sources]</a:t>
            </a:r>
          </a:p>
          <a:p xmlns:a="http://schemas.openxmlformats.org/drawingml/2006/main">
            <a:r>
              <a:t>- README.md — product promise, current journey, and supported destinations</a:t>
            </a:r>
          </a:p>
          <a:p xmlns:a="http://schemas.openxmlformats.org/drawingml/2006/main">
            <a:r>
              <a:t>- src/app/_demo/fixtures.ts — final Maya fixture and explicit synthetic provenance</a:t>
            </a:r>
          </a:p>
          <a:p xmlns:a="http://schemas.openxmlformats.org/drawingml/2006/main">
            <a:r>
              <a:t>- [Generated asset] Fictional Maya tending a compact balcony garden; no real person or channel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45 seconds</a:t>
            </a:r>
          </a:p>
          <a:p xmlns:a="http://schemas.openxmlformats.org/drawingml/2006/main">
            <a:r>
              <a:t/>
            </a:r>
          </a:p>
          <a:p xmlns:a="http://schemas.openxmlformats.org/drawingml/2006/main">
            <a:r>
              <a:t>Picture Maya, a fictional small-space gardening creator. Her audience is already giving her useful direction, but in three different forms: a request to show the mistakes, a practical question about plant survival, and a strong reaction to the imperfect part of the story. None of those comments is a finished brief. Maya still has to identify the pattern, judge which signal matters, and decide what format should answer it. The problem is not a lack of feedback. It is that feedback arrives unranked, disconnected, and far from production-ready.</a:t>
            </a:r>
          </a:p>
          <a:p xmlns:a="http://schemas.openxmlformats.org/drawingml/2006/main">
            <a:r>
              <a:t/>
            </a:r>
          </a:p>
          <a:p xmlns:a="http://schemas.openxmlformats.org/drawingml/2006/main">
            <a:r>
              <a:t>[Sources]</a:t>
            </a:r>
          </a:p>
          <a:p xmlns:a="http://schemas.openxmlformats.org/drawingml/2006/main">
            <a:r>
              <a:t>- README.md — three opportunity categories: request, unanswered question, and strong reaction</a:t>
            </a:r>
          </a:p>
          <a:p xmlns:a="http://schemas.openxmlformats.org/drawingml/2006/main">
            <a:r>
              <a:t>- src/contracts/index.ts — signal categories and evidence-backed result structure</a:t>
            </a:r>
          </a:p>
          <a:p xmlns:a="http://schemas.openxmlformats.org/drawingml/2006/main">
            <a:r>
              <a:t>- [Fictional content] All three comments were written for the Maya synthetic demo</a:t>
            </a:r>
          </a:p>
          <a:p xmlns:a="http://schemas.openxmlformats.org/drawingml/2006/main">
            <a:r>
              <a:t>- [Generated asset] Abstract message interface beside balcony-garden tools; no real social data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55 seconds</a:t>
            </a:r>
          </a:p>
          <a:p xmlns:a="http://schemas.openxmlformats.org/drawingml/2006/main">
            <a:r>
              <a:t/>
            </a:r>
          </a:p>
          <a:p xmlns:a="http://schemas.openxmlformats.org/drawingml/2006/main">
            <a:r>
              <a:t>We designed the product as one visible decision chain. Listen accepts creator-owned imports, a clearly labeled synthetic demo, or policy-gated live YouTube access. Decide returns exactly three scored, source-backed opportunities, so the creator chooses instead of receiving an opaque recommendation. Create keeps source and destination independent: a LinkedIn-tagged import can become a YouTube Short, and a YouTube signal can become a LinkedIn document. Preflight checks the hook, audience fit, evidence, clarity, format, CTA, and brand safety. Provenance remains visible, the draft remains editable, and the final step produces copyable text and real local artifacts. Nothing claims to publish automatically.</a:t>
            </a:r>
          </a:p>
          <a:p xmlns:a="http://schemas.openxmlformats.org/drawingml/2006/main">
            <a:r>
              <a:t/>
            </a:r>
          </a:p>
          <a:p xmlns:a="http://schemas.openxmlformats.org/drawingml/2006/main">
            <a:r>
              <a:t>[Sources]</a:t>
            </a:r>
          </a:p>
          <a:p xmlns:a="http://schemas.openxmlformats.org/drawingml/2006/main">
            <a:r>
              <a:t>- src/app/_components/journey.tsx — Listen → Decide → Create → Preflight</a:t>
            </a:r>
          </a:p>
          <a:p xmlns:a="http://schemas.openxmlformats.org/drawingml/2006/main">
            <a:r>
              <a:t>- src/contracts/index.ts — exactly three scored opportunities</a:t>
            </a:r>
          </a:p>
          <a:p xmlns:a="http://schemas.openxmlformats.org/drawingml/2006/main">
            <a:r>
              <a:t>- src/app/_lib/platforms.ts — independent source and destination capability registry</a:t>
            </a:r>
          </a:p>
          <a:p xmlns:a="http://schemas.openxmlformats.org/drawingml/2006/main">
            <a:r>
              <a:t>- src/server/preflight/evaluate.ts — seven deterministic checks</a:t>
            </a:r>
          </a:p>
          <a:p xmlns:a="http://schemas.openxmlformats.org/drawingml/2006/main">
            <a:r>
              <a:t>- src/app/_lib/exports.ts and src/app/_lib/pdf.ts — local Markdown, PNG, and PDF artifacts</a:t>
            </a:r>
          </a:p>
          <a:p xmlns:a="http://schemas.openxmlformats.org/drawingml/2006/main">
            <a:r>
              <a:t>- src/app/_components/export-screen.tsx — explicit non-publishing export experience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80 seconds</a:t>
            </a:r>
          </a:p>
          <a:p xmlns:a="http://schemas.openxmlformats.org/drawingml/2006/main">
            <a:r>
              <a:t/>
            </a:r>
          </a:p>
          <a:p xmlns:a="http://schemas.openxmlformats.org/drawingml/2006/main">
            <a:r>
              <a:t>Now watch that chain on a complete fictional example. Maya Makes Space posts “I Turned a 2m² Balcony Into a Food Garden.” The synthetic comments do more than say viewers liked it. They reveal a specific editorial direction: “Show the mistakes and fixes—not only the reveal.” Maya selects that signal.</a:t>
            </a:r>
          </a:p>
          <a:p xmlns:a="http://schemas.openxmlformats.org/drawingml/2006/main">
            <a:r>
              <a:t/>
            </a:r>
          </a:p>
          <a:p xmlns:a="http://schemas.openxmlformats.org/drawingml/2006/main">
            <a:r>
              <a:t>For YouTube, NextBestContent turns it into a six-scene Short: “3 mistakes that nearly killed my balcony garden.” The timed storyboard gives her a hook, scene copy, visual direction, voiceover, caption, and CTA.</a:t>
            </a:r>
          </a:p>
          <a:p xmlns:a="http://schemas.openxmlformats.org/drawingml/2006/main">
            <a:r>
              <a:t/>
            </a:r>
          </a:p>
          <a:p xmlns:a="http://schemas.openxmlformats.org/drawingml/2006/main">
            <a:r>
              <a:t>Without repeating the analysis, Maya can change the destination to LinkedIn. The same evidence becomes a six-page, reader-paced document: “6 decisions behind a 2m² food garden.” It includes editable post text and a real locally assembled PDF export.</a:t>
            </a:r>
          </a:p>
          <a:p xmlns:a="http://schemas.openxmlformats.org/drawingml/2006/main">
            <a:r>
              <a:t/>
            </a:r>
          </a:p>
          <a:p xmlns:a="http://schemas.openxmlformats.org/drawingml/2006/main">
            <a:r>
              <a:t>The important point is not simply that AI produced two formats. Both drafts answer the same audience request, and both preserve the source receipt and synthetic label all the way to export.</a:t>
            </a:r>
          </a:p>
          <a:p xmlns:a="http://schemas.openxmlformats.org/drawingml/2006/main">
            <a:r>
              <a:t/>
            </a:r>
          </a:p>
          <a:p xmlns:a="http://schemas.openxmlformats.org/drawingml/2006/main">
            <a:r>
              <a:t>[Sources]</a:t>
            </a:r>
          </a:p>
          <a:p xmlns:a="http://schemas.openxmlformats.org/drawingml/2006/main">
            <a:r>
              <a:t>- src/app/_demo/fixtures.ts — final Maya fixture, exact case-study titles, and synthetic provenance</a:t>
            </a:r>
          </a:p>
          <a:p xmlns:a="http://schemas.openxmlformats.org/drawingml/2006/main">
            <a:r>
              <a:t>- src/app/_components/signals-screen.tsx — signal selection and visible provenance</a:t>
            </a:r>
          </a:p>
          <a:p xmlns:a="http://schemas.openxmlformats.org/drawingml/2006/main">
            <a:r>
              <a:t>- src/app/_components/short-preview.tsx — timed six-scene YouTube storyboard</a:t>
            </a:r>
          </a:p>
          <a:p xmlns:a="http://schemas.openxmlformats.org/drawingml/2006/main">
            <a:r>
              <a:t>- src/app/_components/carousel-view.tsx — six-page LinkedIn document preview</a:t>
            </a:r>
          </a:p>
          <a:p xmlns:a="http://schemas.openxmlformats.org/drawingml/2006/main">
            <a:r>
              <a:t>- src/app/_components/export-screen.tsx — destination-aware local exports</a:t>
            </a:r>
          </a:p>
          <a:p xmlns:a="http://schemas.openxmlformats.org/drawingml/2006/main">
            <a:r>
              <a:t>- [Generated assets] Distinct fictional balcony-garden imagery; no real creator or audience data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50 seconds</a:t>
            </a:r>
          </a:p>
          <a:p xmlns:a="http://schemas.openxmlformats.org/drawingml/2006/main">
            <a:r>
              <a:t/>
            </a:r>
          </a:p>
          <a:p xmlns:a="http://schemas.openxmlformats.org/drawingml/2006/main">
            <a:r>
              <a:t>The final product has two honest runtime profiles. The public-demo profile is safe by design: it runs the labeled Maya fixture, requests no credential, makes no paid model call, never pretends to publish, and never silently swaps a failed live request for demo data.</a:t>
            </a:r>
          </a:p>
          <a:p xmlns:a="http://schemas.openxmlformats.org/drawingml/2006/main">
            <a:r>
              <a:t/>
            </a:r>
          </a:p>
          <a:p xmlns:a="http://schemas.openxmlformats.org/drawingml/2006/main">
            <a:r>
              <a:t>The self-hosted Docker profile is for real work. A creator imports comments they have the right to use, configures their own OpenAI key server-side, and may enable YouTube only when its technical and policy gates are satisfied. Server-managed keys never enter the browser; the optional request-scoped key path stays in memory for one run and is never persisted. Model-bound content goes from the creator’s container to the configured provider. The proof badge records the final integrated verification.</a:t>
            </a:r>
          </a:p>
          <a:p xmlns:a="http://schemas.openxmlformats.org/drawingml/2006/main">
            <a:r>
              <a:t/>
            </a:r>
          </a:p>
          <a:p xmlns:a="http://schemas.openxmlformats.org/drawingml/2006/main">
            <a:r>
              <a:t>[Sources]</a:t>
            </a:r>
          </a:p>
          <a:p xmlns:a="http://schemas.openxmlformats.org/drawingml/2006/main">
            <a:r>
              <a:t>- README.md — runtime profiles, model-key handling, policy gates, Docker setup, and non-publishing behavior</a:t>
            </a:r>
          </a:p>
          <a:p xmlns:a="http://schemas.openxmlformats.org/drawingml/2006/main">
            <a:r>
              <a:t>- src/server/runtime/application-profile.ts — fail-closed public_demo and explicit self_hosted profile</a:t>
            </a:r>
          </a:p>
          <a:p xmlns:a="http://schemas.openxmlformats.org/drawingml/2006/main">
            <a:r>
              <a:t>- src/server/capabilities/evaluate.ts — profile-aware capability facts</a:t>
            </a:r>
          </a:p>
          <a:p xmlns:a="http://schemas.openxmlformats.org/drawingml/2006/main">
            <a:r>
              <a:t>- src/app/_components/export-screen.tsx — local artifacts and explicit manual publishing</a:t>
            </a:r>
          </a:p>
          <a:p xmlns:a="http://schemas.openxmlformats.org/drawingml/2006/main">
            <a:r>
              <a:t>- Dockerfile and compose.yaml — non-root local container and loopback-only self-hosted service</a:t>
            </a:r>
          </a:p>
          <a:p xmlns:a="http://schemas.openxmlformats.org/drawingml/2006/main">
            <a:r>
              <a:t>- [Verification] 298 tests passing · lint · type-check · build green</a:t>
            </a:r>
          </a:p>
          <a:p xmlns:a="http://schemas.openxmlformats.org/drawingml/2006/main">
            <a:r>
              <a:t>- [Generated asset] Abstract private workstation; no credentials or readable commands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30 seconds</a:t>
            </a:r>
          </a:p>
          <a:p xmlns:a="http://schemas.openxmlformats.org/drawingml/2006/main">
            <a:r>
              <a:t/>
            </a:r>
          </a:p>
          <a:p xmlns:a="http://schemas.openxmlformats.org/drawingml/2006/main">
            <a:r>
              <a:t>The idea is simple enough to remember: your next content brief may already be in the comments. Once the anonymous production alias is verified, the jury can open it and run Maya’s complete synthetic journey without credentials. Creators who want to use their own comments can run the repository privately. Today, NextBestContent creates YouTube Shorts and LinkedIn documents. X, Facebook, and approved direct connections come only when they can be represented honestly. Built by Tripods.</a:t>
            </a:r>
          </a:p>
          <a:p xmlns:a="http://schemas.openxmlformats.org/drawingml/2006/main">
            <a:r>
              <a:t/>
            </a:r>
          </a:p>
          <a:p xmlns:a="http://schemas.openxmlformats.org/drawingml/2006/main">
            <a:r>
              <a:t>[Sources]</a:t>
            </a:r>
          </a:p>
          <a:p xmlns:a="http://schemas.openxmlformats.org/drawingml/2006/main">
            <a:r>
              <a:t>- README.md — supported destinations and explicitly out-of-scope integrations</a:t>
            </a:r>
          </a:p>
          <a:p xmlns:a="http://schemas.openxmlformats.org/drawingml/2006/main">
            <a:r>
              <a:t>- src/app/_lib/platforms.ts — YouTube and LinkedIn availability; X and Facebook roadmap states</a:t>
            </a:r>
          </a:p>
          <a:p xmlns:a="http://schemas.openxmlformats.org/drawingml/2006/main">
            <a:r>
              <a:t>- [Repository] https://github.com/attmous/next-best-content</a:t>
            </a:r>
          </a:p>
          <a:p xmlns:a="http://schemas.openxmlformats.org/drawingml/2006/main">
            <a:r>
              <a:t>- [Pending deployment] Stable anonymous production alias before replacing the on-slide release text</a:t>
            </a:r>
          </a:p>
          <a:p xmlns:a="http://schemas.openxmlformats.org/drawingml/2006/main">
            <a:r>
              <a:t>- [Generated asset] Fictional balcony garden at night; no real location or creator</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052d17a729a64291"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f21c4bed92304248" /><Relationship Type="http://schemas.openxmlformats.org/officeDocument/2006/relationships/slideLayout" Target="/ppt/slideLayouts/slideLayout1.xml" Id="Rde431becdf4c4d93"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de431becdf4c4d93"/>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bfad0bf2123b463e" /><Relationship Type="http://schemas.openxmlformats.org/officeDocument/2006/relationships/image" Target="/ppt/media/image.png" Id="R3e78cf55325849d3" /><Relationship Type="http://schemas.openxmlformats.org/officeDocument/2006/relationships/notesSlide" Target="/ppt/notesSlides/notesSlide1.xml" Id="R76a4d2093aba4c3f"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eb21179eeea7415b" /><Relationship Type="http://schemas.openxmlformats.org/officeDocument/2006/relationships/image" Target="/ppt/media/image2.png" Id="R9f4e085e0d994bf8" /><Relationship Type="http://schemas.openxmlformats.org/officeDocument/2006/relationships/notesSlide" Target="/ppt/notesSlides/notesSlide2.xml" Id="R65df92c83bf949ab"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28a5352a926a4f3f" /><Relationship Type="http://schemas.openxmlformats.org/officeDocument/2006/relationships/notesSlide" Target="/ppt/notesSlides/notesSlide3.xml" Id="R1055602e43df48b2"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6837320bf8f34acd" /><Relationship Type="http://schemas.openxmlformats.org/officeDocument/2006/relationships/image" Target="/ppt/media/image.jpeg" Id="R2a8bcd67c0324da1" /><Relationship Type="http://schemas.openxmlformats.org/officeDocument/2006/relationships/image" Target="/ppt/media/image3.png" Id="Rc6954d63063b46ce" /><Relationship Type="http://schemas.openxmlformats.org/officeDocument/2006/relationships/image" Target="/ppt/media/image2.jpeg" Id="Rdeeb805a5585411c" /><Relationship Type="http://schemas.openxmlformats.org/officeDocument/2006/relationships/image" Target="/ppt/media/image4.png" Id="R2a241f293be04fb9" /><Relationship Type="http://schemas.openxmlformats.org/officeDocument/2006/relationships/notesSlide" Target="/ppt/notesSlides/notesSlide4.xml" Id="R752686168f314db3"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cecba33290fd499b" /><Relationship Type="http://schemas.openxmlformats.org/officeDocument/2006/relationships/image" Target="/ppt/media/image5.png" Id="R428578c1186c4ee4" /><Relationship Type="http://schemas.openxmlformats.org/officeDocument/2006/relationships/notesSlide" Target="/ppt/notesSlides/notesSlide5.xml" Id="Rc7b6d677e3f04ff0"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621b69e357b74629" /><Relationship Type="http://schemas.openxmlformats.org/officeDocument/2006/relationships/image" Target="/ppt/media/image6.png" Id="R079ebbb9173a4757" /><Relationship Type="http://schemas.openxmlformats.org/officeDocument/2006/relationships/hyperlink" Target="https://github.com/attmous/next-best-content" TargetMode="External" Id="R2d7f597645c1448c" /><Relationship Type="http://schemas.openxmlformats.org/officeDocument/2006/relationships/notesSlide" Target="/ppt/notesSlides/notesSlide6.xml" Id="R4040bd9ce797484d" /></Relationships>
</file>

<file path=ppt/slides/slide1.xml><?xml version="1.0" encoding="utf-8"?>
<p:sld xmlns:p="http://schemas.openxmlformats.org/presentationml/2006/main">
  <p:cSld>
    <p:bg>
      <p:bgPr>
        <a:solidFill xmlns:a="http://schemas.openxmlformats.org/drawingml/2006/main">
          <a:srgbClr val="0F100D"/>
        </a:solidFill>
      </p:bgPr>
    </p:bg>
    <p:spTree>
      <p:nvGrpSpPr>
        <p:cNvPr id="1" name=""/>
        <p:cNvGrpSpPr/>
        <p:nvPr/>
      </p:nvGrpSpPr>
      <p:grpSpPr>
        <a:xfrm xmlns:a="http://schemas.openxmlformats.org/drawingml/2006/main"/>
      </p:grpSpPr>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3e78cf55325849d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ECFD20EC-52BF-47B8-88B0-8CC6706ADE3C}"/>
              </a:ext>
            </a:extLst>
          </p:cNvPr>
          <p:cNvSpPr>
            <a:spLocks xmlns:a="http://schemas.openxmlformats.org/drawingml/2006/main" noGrp="1"/>
          </p:cNvSpPr>
          <p:nvPr/>
        </p:nvSpPr>
        <p:spPr>
          <a:xfrm xmlns:a="http://schemas.openxmlformats.org/drawingml/2006/main">
            <a:off x="0" y="0"/>
            <a:ext cx="8763000" cy="6858000"/>
          </a:xfrm>
          <a:prstGeom xmlns:a="http://schemas.openxmlformats.org/drawingml/2006/main" prst="rect">
            <a:avLst/>
          </a:prstGeom>
          <a:gradFill xmlns:a="http://schemas.openxmlformats.org/drawingml/2006/main">
            <a:gsLst>
              <a:gs pos="0">
                <a:srgbClr val="0F100D">
                  <a:alpha val="100000"/>
                </a:srgbClr>
              </a:gs>
              <a:gs pos="48000">
                <a:srgbClr val="0F100D">
                  <a:alpha val="94000"/>
                </a:srgbClr>
              </a:gs>
              <a:gs pos="76000">
                <a:srgbClr val="0F100D">
                  <a:alpha val="62000"/>
                </a:srgbClr>
              </a:gs>
              <a:gs pos="100000">
                <a:srgbClr val="0F100D">
                  <a:alpha val="0"/>
                </a:srgbClr>
              </a:gs>
            </a:gsLst>
            <a:lin ang="5400000"/>
          </a:gra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56FFF70B-2F2D-485A-B214-5C90331B7B3D}"/>
              </a:ext>
            </a:extLst>
          </p:cNvPr>
          <p:cNvSpPr>
            <a:spLocks xmlns:a="http://schemas.openxmlformats.org/drawingml/2006/main" noGrp="1"/>
          </p:cNvSpPr>
          <p:nvPr/>
        </p:nvSpPr>
        <p:spPr>
          <a:xfrm xmlns:a="http://schemas.openxmlformats.org/drawingml/2006/main">
            <a:off x="533400" y="304800"/>
            <a:ext cx="171450" cy="171450"/>
          </a:xfrm>
          <a:prstGeom xmlns:a="http://schemas.openxmlformats.org/drawingml/2006/main" prst="roundRect">
            <a:avLst>
              <a:gd name="adj" fmla="val 33333"/>
            </a:avLst>
          </a:prstGeom>
          <a:solidFill xmlns:a="http://schemas.openxmlformats.org/drawingml/2006/main">
            <a:srgbClr val="C9F24F"/>
          </a:solidFill>
          <a:ln xmlns:a="http://schemas.openxmlformats.org/drawingml/2006/main" w="0">
            <a:solidFill>
              <a:srgbClr val="C9F24F"/>
            </a:solidFill>
            <a:prstDash val="solid"/>
          </a:ln>
        </p:spPr>
      </p:sp>
      <p:sp>
        <p:nvSpPr>
          <p:cNvPr id="4" name="">
            <a:extLst xmlns:a="http://schemas.openxmlformats.org/drawingml/2006/main">
              <a:ext uri="{FF2B5EF4-FFF2-40B4-BE49-F238E27FC236}">
                <a16:creationId xmlns:a16="http://schemas.microsoft.com/office/drawing/2014/main" id="{00C2D49C-0A75-4214-A189-81EA8347D9E8}"/>
              </a:ext>
            </a:extLst>
          </p:cNvPr>
          <p:cNvSpPr>
            <a:spLocks xmlns:a="http://schemas.openxmlformats.org/drawingml/2006/main" noGrp="1"/>
          </p:cNvSpPr>
          <p:nvPr/>
        </p:nvSpPr>
        <p:spPr>
          <a:xfrm xmlns:a="http://schemas.openxmlformats.org/drawingml/2006/main">
            <a:off x="781050" y="295275"/>
            <a:ext cx="2095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975" b="1">
                <a:solidFill>
                  <a:srgbClr val="F4F3EE"/>
                </a:solidFill>
                <a:latin typeface="Aptos"/>
                <a:ea typeface="Aptos"/>
                <a:cs typeface="Aptos"/>
              </a:defRPr>
            </a:pPr>
            <a:r>
              <a:rPr sz="975" b="1">
                <a:solidFill>
                  <a:srgbClr val="F4F3EE"/>
                </a:solidFill>
                <a:latin typeface="Aptos"/>
                <a:ea typeface="Aptos"/>
                <a:cs typeface="Aptos"/>
              </a:rPr>
              <a:t>NEXTBESTCONTENT</a:t>
            </a:r>
          </a:p>
        </p:txBody>
      </p:sp>
      <p:sp>
        <p:nvSpPr>
          <p:cNvPr id="5" name="">
            <a:extLst xmlns:a="http://schemas.openxmlformats.org/drawingml/2006/main">
              <a:ext uri="{FF2B5EF4-FFF2-40B4-BE49-F238E27FC236}">
                <a16:creationId xmlns:a16="http://schemas.microsoft.com/office/drawing/2014/main" id="{9B1C949A-9D14-44E2-9F56-74EF48D345CF}"/>
              </a:ext>
            </a:extLst>
          </p:cNvPr>
          <p:cNvSpPr>
            <a:spLocks xmlns:a="http://schemas.openxmlformats.org/drawingml/2006/main" noGrp="1"/>
          </p:cNvSpPr>
          <p:nvPr/>
        </p:nvSpPr>
        <p:spPr>
          <a:xfrm xmlns:a="http://schemas.openxmlformats.org/drawingml/2006/main">
            <a:off x="10744200" y="295275"/>
            <a:ext cx="914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lnSpc>
                <a:spcPct val="100000"/>
              </a:lnSpc>
              <a:buNone/>
              <a:defRPr sz="900" b="1">
                <a:solidFill>
                  <a:srgbClr val="8B8D81"/>
                </a:solidFill>
                <a:latin typeface="Aptos"/>
                <a:ea typeface="Aptos"/>
                <a:cs typeface="Aptos"/>
              </a:defRPr>
            </a:pPr>
            <a:r>
              <a:rPr sz="900" b="1">
                <a:solidFill>
                  <a:srgbClr val="8B8D81"/>
                </a:solidFill>
                <a:latin typeface="Aptos"/>
                <a:ea typeface="Aptos"/>
                <a:cs typeface="Aptos"/>
              </a:rPr>
              <a:t>01 / 06</a:t>
            </a:r>
          </a:p>
        </p:txBody>
      </p:sp>
      <p:sp>
        <p:nvSpPr>
          <p:cNvPr id="6" name="">
            <a:extLst xmlns:a="http://schemas.openxmlformats.org/drawingml/2006/main">
              <a:ext uri="{FF2B5EF4-FFF2-40B4-BE49-F238E27FC236}">
                <a16:creationId xmlns:a16="http://schemas.microsoft.com/office/drawing/2014/main" id="{0D7BAE21-89FB-47DA-9203-54857237A482}"/>
              </a:ext>
            </a:extLst>
          </p:cNvPr>
          <p:cNvSpPr>
            <a:spLocks xmlns:a="http://schemas.openxmlformats.org/drawingml/2006/main" noGrp="1"/>
          </p:cNvSpPr>
          <p:nvPr/>
        </p:nvSpPr>
        <p:spPr>
          <a:xfrm xmlns:a="http://schemas.openxmlformats.org/drawingml/2006/main">
            <a:off x="533400" y="1104900"/>
            <a:ext cx="2343150" cy="323850"/>
          </a:xfrm>
          <a:prstGeom xmlns:a="http://schemas.openxmlformats.org/drawingml/2006/main" prst="roundRect">
            <a:avLst>
              <a:gd name="adj" fmla="val 50000"/>
            </a:avLst>
          </a:prstGeom>
          <a:solidFill xmlns:a="http://schemas.openxmlformats.org/drawingml/2006/main">
            <a:srgbClr val="C9F24F"/>
          </a:solidFill>
          <a:ln xmlns:a="http://schemas.openxmlformats.org/drawingml/2006/main" w="9525">
            <a:solidFill>
              <a:srgbClr val="C9F24F"/>
            </a:solidFill>
            <a:prstDash val="solid"/>
          </a:ln>
        </p:spPr>
      </p:sp>
      <p:sp>
        <p:nvSpPr>
          <p:cNvPr id="7" name="">
            <a:extLst xmlns:a="http://schemas.openxmlformats.org/drawingml/2006/main">
              <a:ext uri="{FF2B5EF4-FFF2-40B4-BE49-F238E27FC236}">
                <a16:creationId xmlns:a16="http://schemas.microsoft.com/office/drawing/2014/main" id="{0787025C-AB38-4F89-86A1-59E2552B5B6E}"/>
              </a:ext>
            </a:extLst>
          </p:cNvPr>
          <p:cNvSpPr>
            <a:spLocks xmlns:a="http://schemas.openxmlformats.org/drawingml/2006/main" noGrp="1"/>
          </p:cNvSpPr>
          <p:nvPr/>
        </p:nvSpPr>
        <p:spPr>
          <a:xfrm xmlns:a="http://schemas.openxmlformats.org/drawingml/2006/main">
            <a:off x="533400" y="1104900"/>
            <a:ext cx="23431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76200" tIns="19050" rIns="76200" bIns="19050" anchor="ctr">
            <a:normAutofit fontScale="100000"/>
          </a:bodyPr>
          <a:lstStyle xmlns:a="http://schemas.openxmlformats.org/drawingml/2006/main"/>
          <a:p xmlns:a="http://schemas.openxmlformats.org/drawingml/2006/main">
            <a:pPr algn="ctr">
              <a:lnSpc>
                <a:spcPct val="100000"/>
              </a:lnSpc>
              <a:buNone/>
              <a:defRPr sz="900" b="1">
                <a:solidFill>
                  <a:srgbClr val="131408"/>
                </a:solidFill>
                <a:latin typeface="Aptos"/>
                <a:ea typeface="Aptos"/>
                <a:cs typeface="Aptos"/>
              </a:defRPr>
            </a:pPr>
            <a:r>
              <a:rPr sz="900" b="1">
                <a:solidFill>
                  <a:srgbClr val="131408"/>
                </a:solidFill>
                <a:latin typeface="Aptos"/>
                <a:ea typeface="Aptos"/>
                <a:cs typeface="Aptos"/>
              </a:rPr>
              <a:t>YOUR AUDIENCE IS THE BRIEF.</a:t>
            </a:r>
          </a:p>
        </p:txBody>
      </p:sp>
      <p:sp>
        <p:nvSpPr>
          <p:cNvPr id="8" name="slide-1-title">
            <a:extLst xmlns:a="http://schemas.openxmlformats.org/drawingml/2006/main">
              <a:ext uri="{FF2B5EF4-FFF2-40B4-BE49-F238E27FC236}">
                <a16:creationId xmlns:a16="http://schemas.microsoft.com/office/drawing/2014/main" id="{950AC03A-4264-4F5E-BE4B-972888F5C9AC}"/>
              </a:ext>
            </a:extLst>
          </p:cNvPr>
          <p:cNvSpPr>
            <a:spLocks xmlns:a="http://schemas.openxmlformats.org/drawingml/2006/main" noGrp="1"/>
          </p:cNvSpPr>
          <p:nvPr/>
        </p:nvSpPr>
        <p:spPr>
          <a:xfrm xmlns:a="http://schemas.openxmlformats.org/drawingml/2006/main">
            <a:off x="533400" y="1657350"/>
            <a:ext cx="6343650" cy="2419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91000"/>
              </a:lnSpc>
              <a:buNone/>
              <a:defRPr sz="4350" b="1">
                <a:solidFill>
                  <a:srgbClr val="F4F3EE"/>
                </a:solidFill>
                <a:latin typeface="Georgia"/>
                <a:ea typeface="Georgia"/>
                <a:cs typeface="Georgia"/>
              </a:defRPr>
            </a:pPr>
            <a:r>
              <a:rPr sz="4350" b="1">
                <a:solidFill>
                  <a:srgbClr val="F4F3EE"/>
                </a:solidFill>
                <a:latin typeface="Georgia"/>
                <a:ea typeface="Georgia"/>
                <a:cs typeface="Georgia"/>
              </a:rPr>
              <a:t>Your audience already wrote your next content brief</a:t>
            </a:r>
          </a:p>
        </p:txBody>
      </p:sp>
      <p:sp>
        <p:nvSpPr>
          <p:cNvPr id="9" name="">
            <a:extLst xmlns:a="http://schemas.openxmlformats.org/drawingml/2006/main">
              <a:ext uri="{FF2B5EF4-FFF2-40B4-BE49-F238E27FC236}">
                <a16:creationId xmlns:a16="http://schemas.microsoft.com/office/drawing/2014/main" id="{3F0253FA-FA4B-419C-BD4A-57D8F7FB87DD}"/>
              </a:ext>
            </a:extLst>
          </p:cNvPr>
          <p:cNvSpPr>
            <a:spLocks xmlns:a="http://schemas.openxmlformats.org/drawingml/2006/main" noGrp="1"/>
          </p:cNvSpPr>
          <p:nvPr/>
        </p:nvSpPr>
        <p:spPr>
          <a:xfrm xmlns:a="http://schemas.openxmlformats.org/drawingml/2006/main">
            <a:off x="571500" y="4343400"/>
            <a:ext cx="561975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12000"/>
              </a:lnSpc>
              <a:buNone/>
              <a:defRPr sz="1875" b="0">
                <a:solidFill>
                  <a:srgbClr val="B7B9AE"/>
                </a:solidFill>
                <a:latin typeface="Aptos"/>
                <a:ea typeface="Aptos"/>
                <a:cs typeface="Aptos"/>
              </a:defRPr>
            </a:pPr>
            <a:r>
              <a:rPr sz="1875" b="0">
                <a:solidFill>
                  <a:srgbClr val="B7B9AE"/>
                </a:solidFill>
                <a:latin typeface="Aptos"/>
                <a:ea typeface="Aptos"/>
                <a:cs typeface="Aptos"/>
              </a:rPr>
              <a:t>Turn audience comments into evidence-backed YouTube Shorts and LinkedIn documents.</a:t>
            </a:r>
          </a:p>
        </p:txBody>
      </p:sp>
      <p:sp>
        <p:nvSpPr>
          <p:cNvPr id="10" name="">
            <a:extLst xmlns:a="http://schemas.openxmlformats.org/drawingml/2006/main">
              <a:ext uri="{FF2B5EF4-FFF2-40B4-BE49-F238E27FC236}">
                <a16:creationId xmlns:a16="http://schemas.microsoft.com/office/drawing/2014/main" id="{C7AA1FAC-5A84-414E-85C4-B61E0266C554}"/>
              </a:ext>
            </a:extLst>
          </p:cNvPr>
          <p:cNvSpPr>
            <a:spLocks xmlns:a="http://schemas.openxmlformats.org/drawingml/2006/main" noGrp="1"/>
          </p:cNvSpPr>
          <p:nvPr/>
        </p:nvSpPr>
        <p:spPr>
          <a:xfrm xmlns:a="http://schemas.openxmlformats.org/drawingml/2006/main">
            <a:off x="571500" y="5772150"/>
            <a:ext cx="2762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00" b="1">
                <a:solidFill>
                  <a:srgbClr val="F4F3EE"/>
                </a:solidFill>
                <a:latin typeface="Aptos"/>
                <a:ea typeface="Aptos"/>
                <a:cs typeface="Aptos"/>
              </a:defRPr>
            </a:pPr>
            <a:r>
              <a:rPr sz="1500" b="1">
                <a:solidFill>
                  <a:srgbClr val="F4F3EE"/>
                </a:solidFill>
                <a:latin typeface="Aptos"/>
                <a:ea typeface="Aptos"/>
                <a:cs typeface="Aptos"/>
              </a:rPr>
              <a:t>NextBestContent</a:t>
            </a:r>
          </a:p>
        </p:txBody>
      </p:sp>
      <p:sp>
        <p:nvSpPr>
          <p:cNvPr id="11" name="">
            <a:extLst xmlns:a="http://schemas.openxmlformats.org/drawingml/2006/main">
              <a:ext uri="{FF2B5EF4-FFF2-40B4-BE49-F238E27FC236}">
                <a16:creationId xmlns:a16="http://schemas.microsoft.com/office/drawing/2014/main" id="{5D305DF6-4A3A-4D8A-BB2F-A6A8C517547A}"/>
              </a:ext>
            </a:extLst>
          </p:cNvPr>
          <p:cNvSpPr>
            <a:spLocks xmlns:a="http://schemas.openxmlformats.org/drawingml/2006/main" noGrp="1"/>
          </p:cNvSpPr>
          <p:nvPr/>
        </p:nvSpPr>
        <p:spPr>
          <a:xfrm xmlns:a="http://schemas.openxmlformats.org/drawingml/2006/main">
            <a:off x="9391650" y="6419850"/>
            <a:ext cx="22669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750" b="1">
                <a:solidFill>
                  <a:srgbClr val="B7B9AE"/>
                </a:solidFill>
                <a:latin typeface="Aptos"/>
                <a:ea typeface="Aptos"/>
                <a:cs typeface="Aptos"/>
              </a:defRPr>
            </a:pPr>
            <a:r>
              <a:rPr sz="750" b="1">
                <a:solidFill>
                  <a:srgbClr val="B7B9AE"/>
                </a:solidFill>
                <a:latin typeface="Aptos"/>
                <a:ea typeface="Aptos"/>
                <a:cs typeface="Aptos"/>
              </a:rPr>
              <a:t>BUILT BY TRIPODS</a:t>
            </a:r>
          </a:p>
        </p:txBody>
      </p:sp>
      <p:sp>
        <p:nvSpPr>
          <p:cNvPr id="12" name="">
            <a:extLst xmlns:a="http://schemas.openxmlformats.org/drawingml/2006/main">
              <a:ext uri="{FF2B5EF4-FFF2-40B4-BE49-F238E27FC236}">
                <a16:creationId xmlns:a16="http://schemas.microsoft.com/office/drawing/2014/main" id="{D1CB23BF-488F-4CD2-9FB4-83A34C2A0A23}"/>
              </a:ext>
            </a:extLst>
          </p:cNvPr>
          <p:cNvSpPr>
            <a:spLocks xmlns:a="http://schemas.openxmlformats.org/drawingml/2006/main" noGrp="1"/>
          </p:cNvSpPr>
          <p:nvPr/>
        </p:nvSpPr>
        <p:spPr>
          <a:xfrm xmlns:a="http://schemas.openxmlformats.org/drawingml/2006/main">
            <a:off x="7620000" y="6153150"/>
            <a:ext cx="4038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675" b="1">
                <a:solidFill>
                  <a:srgbClr val="B7B9AE"/>
                </a:solidFill>
                <a:latin typeface="Aptos"/>
                <a:ea typeface="Aptos"/>
                <a:cs typeface="Aptos"/>
              </a:defRPr>
            </a:pPr>
            <a:r>
              <a:rPr sz="675" b="1">
                <a:solidFill>
                  <a:srgbClr val="B7B9AE"/>
                </a:solidFill>
                <a:latin typeface="Aptos"/>
                <a:ea typeface="Aptos"/>
                <a:cs typeface="Aptos"/>
              </a:rPr>
              <a:t>GENERATED IMAGE · FICTIONAL CREATOR</a:t>
            </a:r>
          </a:p>
        </p:txBody>
      </p:sp>
    </p:spTree>
    <p:extLst>
      <p:ext uri="{BB962C8B-B14F-4D97-AF65-F5344CB8AC3E}">
        <p14:creationId xmlns:p14="http://schemas.microsoft.com/office/powerpoint/2010/main" val="418617422"/>
      </p:ext>
    </p:extLst>
  </p:cSld>
</p:sld>
</file>

<file path=ppt/slides/slide2.xml><?xml version="1.0" encoding="utf-8"?>
<p:sld xmlns:p="http://schemas.openxmlformats.org/presentationml/2006/main">
  <p:cSld>
    <p:bg>
      <p:bgPr>
        <a:gradFill xmlns:a="http://schemas.openxmlformats.org/drawingml/2006/main">
          <a:gsLst>
            <a:gs pos="0">
              <a:srgbClr val="0F100D"/>
            </a:gs>
            <a:gs pos="100000">
              <a:srgbClr val="15170F"/>
            </a:gs>
          </a:gsLst>
          <a:lin ang="8100000"/>
        </a:gra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5833CD1C-8550-47A2-8053-B7D15DC5A98C}"/>
              </a:ext>
            </a:extLst>
          </p:cNvPr>
          <p:cNvSpPr>
            <a:spLocks xmlns:a="http://schemas.openxmlformats.org/drawingml/2006/main" noGrp="1"/>
          </p:cNvSpPr>
          <p:nvPr/>
        </p:nvSpPr>
        <p:spPr>
          <a:xfrm xmlns:a="http://schemas.openxmlformats.org/drawingml/2006/main">
            <a:off x="533400" y="304800"/>
            <a:ext cx="171450" cy="171450"/>
          </a:xfrm>
          <a:prstGeom xmlns:a="http://schemas.openxmlformats.org/drawingml/2006/main" prst="roundRect">
            <a:avLst>
              <a:gd name="adj" fmla="val 33333"/>
            </a:avLst>
          </a:prstGeom>
          <a:solidFill xmlns:a="http://schemas.openxmlformats.org/drawingml/2006/main">
            <a:srgbClr val="C9F24F"/>
          </a:solidFill>
          <a:ln xmlns:a="http://schemas.openxmlformats.org/drawingml/2006/main" w="0">
            <a:solidFill>
              <a:srgbClr val="C9F24F"/>
            </a:solidFill>
            <a:prstDash val="solid"/>
          </a:ln>
        </p:spPr>
      </p:sp>
      <p:sp>
        <p:nvSpPr>
          <p:cNvPr id="2" name="">
            <a:extLst xmlns:a="http://schemas.openxmlformats.org/drawingml/2006/main">
              <a:ext uri="{FF2B5EF4-FFF2-40B4-BE49-F238E27FC236}">
                <a16:creationId xmlns:a16="http://schemas.microsoft.com/office/drawing/2014/main" id="{2BC1C5AF-1DE4-4DFE-B669-BF44D36B5E44}"/>
              </a:ext>
            </a:extLst>
          </p:cNvPr>
          <p:cNvSpPr>
            <a:spLocks xmlns:a="http://schemas.openxmlformats.org/drawingml/2006/main" noGrp="1"/>
          </p:cNvSpPr>
          <p:nvPr/>
        </p:nvSpPr>
        <p:spPr>
          <a:xfrm xmlns:a="http://schemas.openxmlformats.org/drawingml/2006/main">
            <a:off x="781050" y="295275"/>
            <a:ext cx="2095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975" b="1">
                <a:solidFill>
                  <a:srgbClr val="F4F3EE"/>
                </a:solidFill>
                <a:latin typeface="Aptos"/>
                <a:ea typeface="Aptos"/>
                <a:cs typeface="Aptos"/>
              </a:defRPr>
            </a:pPr>
            <a:r>
              <a:rPr sz="975" b="1">
                <a:solidFill>
                  <a:srgbClr val="F4F3EE"/>
                </a:solidFill>
                <a:latin typeface="Aptos"/>
                <a:ea typeface="Aptos"/>
                <a:cs typeface="Aptos"/>
              </a:rPr>
              <a:t>NEXTBESTCONTENT</a:t>
            </a:r>
          </a:p>
        </p:txBody>
      </p:sp>
      <p:sp>
        <p:nvSpPr>
          <p:cNvPr id="3" name="">
            <a:extLst xmlns:a="http://schemas.openxmlformats.org/drawingml/2006/main">
              <a:ext uri="{FF2B5EF4-FFF2-40B4-BE49-F238E27FC236}">
                <a16:creationId xmlns:a16="http://schemas.microsoft.com/office/drawing/2014/main" id="{9165AA72-9025-462B-ADE3-D4179DC73C90}"/>
              </a:ext>
            </a:extLst>
          </p:cNvPr>
          <p:cNvSpPr>
            <a:spLocks xmlns:a="http://schemas.openxmlformats.org/drawingml/2006/main" noGrp="1"/>
          </p:cNvSpPr>
          <p:nvPr/>
        </p:nvSpPr>
        <p:spPr>
          <a:xfrm xmlns:a="http://schemas.openxmlformats.org/drawingml/2006/main">
            <a:off x="10744200" y="295275"/>
            <a:ext cx="914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lnSpc>
                <a:spcPct val="100000"/>
              </a:lnSpc>
              <a:buNone/>
              <a:defRPr sz="900" b="1">
                <a:solidFill>
                  <a:srgbClr val="8B8D81"/>
                </a:solidFill>
                <a:latin typeface="Aptos"/>
                <a:ea typeface="Aptos"/>
                <a:cs typeface="Aptos"/>
              </a:defRPr>
            </a:pPr>
            <a:r>
              <a:rPr sz="900" b="1">
                <a:solidFill>
                  <a:srgbClr val="8B8D81"/>
                </a:solidFill>
                <a:latin typeface="Aptos"/>
                <a:ea typeface="Aptos"/>
                <a:cs typeface="Aptos"/>
              </a:rPr>
              <a:t>02 / 06</a:t>
            </a:r>
          </a:p>
        </p:txBody>
      </p:sp>
      <p:sp>
        <p:nvSpPr>
          <p:cNvPr id="4" name="slide-2-title">
            <a:extLst xmlns:a="http://schemas.openxmlformats.org/drawingml/2006/main">
              <a:ext uri="{FF2B5EF4-FFF2-40B4-BE49-F238E27FC236}">
                <a16:creationId xmlns:a16="http://schemas.microsoft.com/office/drawing/2014/main" id="{74348167-4CC5-4FC1-81F4-4C6966EE8C13}"/>
              </a:ext>
            </a:extLst>
          </p:cNvPr>
          <p:cNvSpPr>
            <a:spLocks xmlns:a="http://schemas.openxmlformats.org/drawingml/2006/main" noGrp="1"/>
          </p:cNvSpPr>
          <p:nvPr/>
        </p:nvSpPr>
        <p:spPr>
          <a:xfrm xmlns:a="http://schemas.openxmlformats.org/drawingml/2006/main">
            <a:off x="533400" y="781050"/>
            <a:ext cx="1083945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3639"/>
          </a:bodyPr>
          <a:lstStyle xmlns:a="http://schemas.openxmlformats.org/drawingml/2006/main"/>
          <a:p xmlns:a="http://schemas.openxmlformats.org/drawingml/2006/main">
            <a:pPr algn="l">
              <a:lnSpc>
                <a:spcPct val="95000"/>
              </a:lnSpc>
              <a:buNone/>
              <a:defRPr sz="3225" b="1">
                <a:solidFill>
                  <a:srgbClr val="F4F3EE"/>
                </a:solidFill>
                <a:latin typeface="Georgia"/>
                <a:ea typeface="Georgia"/>
                <a:cs typeface="Georgia"/>
              </a:defRPr>
            </a:pPr>
            <a:r>
              <a:rPr sz="3225" b="1">
                <a:solidFill>
                  <a:srgbClr val="F4F3EE"/>
                </a:solidFill>
                <a:latin typeface="Georgia"/>
                <a:ea typeface="Georgia"/>
                <a:cs typeface="Georgia"/>
              </a:rPr>
              <a:t>Creators have feedback everywhere—and still guess what to make next</a:t>
            </a:r>
          </a:p>
        </p:txBody>
      </p:sp>
      <p:pic>
        <p:nvPicPr>
          <p:cNvPr id="28" name=""/>
          <p:cNvPicPr>
            <a:picLocks xmlns:a="http://schemas.openxmlformats.org/drawingml/2006/main" noChangeAspect="1"/>
          </p:cNvPicPr>
          <p:nvPr/>
        </p:nvPicPr>
        <p:blipFill>
          <a:blip xmlns:r="http://schemas.openxmlformats.org/officeDocument/2006/relationships" xmlns:a="http://schemas.openxmlformats.org/drawingml/2006/main" r:embed="R9f4e085e0d994bf8"/>
          <a:srcRect xmlns:a="http://schemas.openxmlformats.org/drawingml/2006/main" l="21860" t="0" r="21860" b="0"/>
          <a:stretch xmlns:a="http://schemas.openxmlformats.org/drawingml/2006/main">
            <a:fillRect l="0" t="0" r="0" b="0"/>
          </a:stretch>
        </p:blipFill>
        <p:spPr>
          <a:xfrm xmlns:a="http://schemas.openxmlformats.org/drawingml/2006/main">
            <a:off x="533400" y="1809750"/>
            <a:ext cx="4095750" cy="4095750"/>
          </a:xfrm>
          <a:prstGeom xmlns:a="http://schemas.openxmlformats.org/drawingml/2006/main" prst="roundRect">
            <a:avLst>
              <a:gd name="adj" fmla="val 5581"/>
            </a:avLst>
          </a:prstGeom>
        </p:spPr>
      </p:pic>
      <p:sp>
        <p:nvSpPr>
          <p:cNvPr id="6" name="">
            <a:extLst xmlns:a="http://schemas.openxmlformats.org/drawingml/2006/main">
              <a:ext uri="{FF2B5EF4-FFF2-40B4-BE49-F238E27FC236}">
                <a16:creationId xmlns:a16="http://schemas.microsoft.com/office/drawing/2014/main" id="{5BBE231A-C9B7-4920-A413-1A571875041C}"/>
              </a:ext>
            </a:extLst>
          </p:cNvPr>
          <p:cNvSpPr>
            <a:spLocks xmlns:a="http://schemas.openxmlformats.org/drawingml/2006/main" noGrp="1"/>
          </p:cNvSpPr>
          <p:nvPr/>
        </p:nvSpPr>
        <p:spPr>
          <a:xfrm xmlns:a="http://schemas.openxmlformats.org/drawingml/2006/main">
            <a:off x="723900" y="5467350"/>
            <a:ext cx="3124200" cy="285750"/>
          </a:xfrm>
          <a:prstGeom xmlns:a="http://schemas.openxmlformats.org/drawingml/2006/main" prst="roundRect">
            <a:avLst>
              <a:gd name="adj" fmla="val 50000"/>
            </a:avLst>
          </a:prstGeom>
          <a:solidFill xmlns:a="http://schemas.openxmlformats.org/drawingml/2006/main">
            <a:srgbClr val="0F100D">
              <a:alpha val="88000"/>
            </a:srgbClr>
          </a:solidFill>
          <a:ln xmlns:a="http://schemas.openxmlformats.org/drawingml/2006/main" w="9525">
            <a:solidFill>
              <a:srgbClr val="F4F3EE">
                <a:alpha val="12000"/>
              </a:srgbClr>
            </a:solidFill>
            <a:prstDash val="solid"/>
          </a:ln>
        </p:spPr>
      </p:sp>
      <p:sp>
        <p:nvSpPr>
          <p:cNvPr id="7" name="">
            <a:extLst xmlns:a="http://schemas.openxmlformats.org/drawingml/2006/main">
              <a:ext uri="{FF2B5EF4-FFF2-40B4-BE49-F238E27FC236}">
                <a16:creationId xmlns:a16="http://schemas.microsoft.com/office/drawing/2014/main" id="{014968A4-D981-4A02-87F2-C5356926B1F5}"/>
              </a:ext>
            </a:extLst>
          </p:cNvPr>
          <p:cNvSpPr>
            <a:spLocks xmlns:a="http://schemas.openxmlformats.org/drawingml/2006/main" noGrp="1"/>
          </p:cNvSpPr>
          <p:nvPr/>
        </p:nvSpPr>
        <p:spPr>
          <a:xfrm xmlns:a="http://schemas.openxmlformats.org/drawingml/2006/main">
            <a:off x="838200" y="5524500"/>
            <a:ext cx="28765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750" b="1">
                <a:solidFill>
                  <a:srgbClr val="F4F3EE"/>
                </a:solidFill>
                <a:latin typeface="Aptos"/>
                <a:ea typeface="Aptos"/>
                <a:cs typeface="Aptos"/>
              </a:defRPr>
            </a:pPr>
            <a:r>
              <a:rPr sz="750" b="1">
                <a:solidFill>
                  <a:srgbClr val="F4F3EE"/>
                </a:solidFill>
                <a:latin typeface="Aptos"/>
                <a:ea typeface="Aptos"/>
                <a:cs typeface="Aptos"/>
              </a:rPr>
              <a:t>SYNTHETIC EXAMPLE · MAYA MAKES SPACE</a:t>
            </a:r>
          </a:p>
        </p:txBody>
      </p:sp>
      <p:sp>
        <p:nvSpPr>
          <p:cNvPr id="8" name="">
            <a:extLst xmlns:a="http://schemas.openxmlformats.org/drawingml/2006/main">
              <a:ext uri="{FF2B5EF4-FFF2-40B4-BE49-F238E27FC236}">
                <a16:creationId xmlns:a16="http://schemas.microsoft.com/office/drawing/2014/main" id="{1120BEDF-51B4-4EEA-AC2B-96DCDF8392D9}"/>
              </a:ext>
            </a:extLst>
          </p:cNvPr>
          <p:cNvSpPr>
            <a:spLocks xmlns:a="http://schemas.openxmlformats.org/drawingml/2006/main" noGrp="1"/>
          </p:cNvSpPr>
          <p:nvPr/>
        </p:nvSpPr>
        <p:spPr>
          <a:xfrm xmlns:a="http://schemas.openxmlformats.org/drawingml/2006/main">
            <a:off x="4972050" y="1809750"/>
            <a:ext cx="6686550" cy="1143000"/>
          </a:xfrm>
          <a:prstGeom xmlns:a="http://schemas.openxmlformats.org/drawingml/2006/main" prst="roundRect">
            <a:avLst>
              <a:gd name="adj" fmla="val 13333"/>
            </a:avLst>
          </a:prstGeom>
          <a:solidFill xmlns:a="http://schemas.openxmlformats.org/drawingml/2006/main">
            <a:srgbClr val="1D1E18"/>
          </a:solidFill>
          <a:ln xmlns:a="http://schemas.openxmlformats.org/drawingml/2006/main" w="9525">
            <a:solidFill>
              <a:srgbClr val="F4F3EE">
                <a:alpha val="24000"/>
              </a:srgbClr>
            </a:solidFill>
            <a:prstDash val="solid"/>
          </a:ln>
        </p:spPr>
        <p:style>
          <a:lnRef xmlns:a="http://schemas.openxmlformats.org/drawingml/2006/main" idx="0"/>
          <a:fillRef xmlns:a="http://schemas.openxmlformats.org/drawingml/2006/main" idx="0"/>
          <a:effectRef xmlns:a="http://schemas.openxmlformats.org/drawingml/2006/main" idx="7"/>
          <a:fontRef xmlns:a="http://schemas.openxmlformats.org/drawingml/2006/main" idx="major"/>
        </p:style>
      </p:sp>
      <p:sp>
        <p:nvSpPr>
          <p:cNvPr id="9" name="">
            <a:extLst xmlns:a="http://schemas.openxmlformats.org/drawingml/2006/main">
              <a:ext uri="{FF2B5EF4-FFF2-40B4-BE49-F238E27FC236}">
                <a16:creationId xmlns:a16="http://schemas.microsoft.com/office/drawing/2014/main" id="{8CE9964B-CED6-4011-8962-52EE8AFC6D48}"/>
              </a:ext>
            </a:extLst>
          </p:cNvPr>
          <p:cNvSpPr>
            <a:spLocks xmlns:a="http://schemas.openxmlformats.org/drawingml/2006/main" noGrp="1"/>
          </p:cNvSpPr>
          <p:nvPr/>
        </p:nvSpPr>
        <p:spPr>
          <a:xfrm xmlns:a="http://schemas.openxmlformats.org/drawingml/2006/main">
            <a:off x="5124450" y="1981200"/>
            <a:ext cx="66675" cy="800100"/>
          </a:xfrm>
          <a:prstGeom xmlns:a="http://schemas.openxmlformats.org/drawingml/2006/main" prst="roundRect">
            <a:avLst>
              <a:gd name="adj" fmla="val 50000"/>
            </a:avLst>
          </a:prstGeom>
          <a:solidFill xmlns:a="http://schemas.openxmlformats.org/drawingml/2006/main">
            <a:srgbClr val="C9F24F"/>
          </a:solidFill>
          <a:ln xmlns:a="http://schemas.openxmlformats.org/drawingml/2006/main" w="0">
            <a:solidFill>
              <a:srgbClr val="C9F24F"/>
            </a:solidFill>
            <a:prstDash val="solid"/>
          </a:ln>
        </p:spPr>
      </p:sp>
      <p:sp>
        <p:nvSpPr>
          <p:cNvPr id="10" name="">
            <a:extLst xmlns:a="http://schemas.openxmlformats.org/drawingml/2006/main">
              <a:ext uri="{FF2B5EF4-FFF2-40B4-BE49-F238E27FC236}">
                <a16:creationId xmlns:a16="http://schemas.microsoft.com/office/drawing/2014/main" id="{4CD9F775-9409-4694-B8AE-3919425CF442}"/>
              </a:ext>
            </a:extLst>
          </p:cNvPr>
          <p:cNvSpPr>
            <a:spLocks xmlns:a="http://schemas.openxmlformats.org/drawingml/2006/main" noGrp="1"/>
          </p:cNvSpPr>
          <p:nvPr/>
        </p:nvSpPr>
        <p:spPr>
          <a:xfrm xmlns:a="http://schemas.openxmlformats.org/drawingml/2006/main">
            <a:off x="5391150" y="1981200"/>
            <a:ext cx="2667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825" b="1">
                <a:solidFill>
                  <a:srgbClr val="C9F24F"/>
                </a:solidFill>
                <a:latin typeface="Aptos"/>
                <a:ea typeface="Aptos"/>
                <a:cs typeface="Aptos"/>
              </a:defRPr>
            </a:pPr>
            <a:r>
              <a:rPr sz="825" b="1">
                <a:solidFill>
                  <a:srgbClr val="C9F24F"/>
                </a:solidFill>
                <a:latin typeface="Aptos"/>
                <a:ea typeface="Aptos"/>
                <a:cs typeface="Aptos"/>
              </a:rPr>
              <a:t>REQUEST</a:t>
            </a:r>
          </a:p>
        </p:txBody>
      </p:sp>
      <p:sp>
        <p:nvSpPr>
          <p:cNvPr id="11" name="">
            <a:extLst xmlns:a="http://schemas.openxmlformats.org/drawingml/2006/main">
              <a:ext uri="{FF2B5EF4-FFF2-40B4-BE49-F238E27FC236}">
                <a16:creationId xmlns:a16="http://schemas.microsoft.com/office/drawing/2014/main" id="{62D02AB8-73F0-4055-AB98-EE86B747BFA2}"/>
              </a:ext>
            </a:extLst>
          </p:cNvPr>
          <p:cNvSpPr>
            <a:spLocks xmlns:a="http://schemas.openxmlformats.org/drawingml/2006/main" noGrp="1"/>
          </p:cNvSpPr>
          <p:nvPr/>
        </p:nvSpPr>
        <p:spPr>
          <a:xfrm xmlns:a="http://schemas.openxmlformats.org/drawingml/2006/main">
            <a:off x="5391150" y="2238375"/>
            <a:ext cx="5905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575" b="0">
                <a:solidFill>
                  <a:srgbClr val="F4F3EE"/>
                </a:solidFill>
                <a:latin typeface="Georgia"/>
                <a:ea typeface="Georgia"/>
                <a:cs typeface="Georgia"/>
              </a:defRPr>
            </a:pPr>
            <a:r>
              <a:rPr sz="1575" b="0">
                <a:solidFill>
                  <a:srgbClr val="F4F3EE"/>
                </a:solidFill>
                <a:latin typeface="Georgia"/>
                <a:ea typeface="Georgia"/>
                <a:cs typeface="Georgia"/>
              </a:rPr>
              <a:t>“Please show the mistakes and fixes—not only the reveal.”</a:t>
            </a:r>
          </a:p>
        </p:txBody>
      </p:sp>
      <p:sp>
        <p:nvSpPr>
          <p:cNvPr id="12" name="">
            <a:extLst xmlns:a="http://schemas.openxmlformats.org/drawingml/2006/main">
              <a:ext uri="{FF2B5EF4-FFF2-40B4-BE49-F238E27FC236}">
                <a16:creationId xmlns:a16="http://schemas.microsoft.com/office/drawing/2014/main" id="{5B22F597-CB70-43BA-AAA1-B26CD2E57AAB}"/>
              </a:ext>
            </a:extLst>
          </p:cNvPr>
          <p:cNvSpPr>
            <a:spLocks xmlns:a="http://schemas.openxmlformats.org/drawingml/2006/main" noGrp="1"/>
          </p:cNvSpPr>
          <p:nvPr/>
        </p:nvSpPr>
        <p:spPr>
          <a:xfrm xmlns:a="http://schemas.openxmlformats.org/drawingml/2006/main">
            <a:off x="4972050" y="3162300"/>
            <a:ext cx="6686550" cy="1143000"/>
          </a:xfrm>
          <a:prstGeom xmlns:a="http://schemas.openxmlformats.org/drawingml/2006/main" prst="roundRect">
            <a:avLst>
              <a:gd name="adj" fmla="val 13333"/>
            </a:avLst>
          </a:prstGeom>
          <a:solidFill xmlns:a="http://schemas.openxmlformats.org/drawingml/2006/main">
            <a:srgbClr val="1D1E18"/>
          </a:solidFill>
          <a:ln xmlns:a="http://schemas.openxmlformats.org/drawingml/2006/main" w="9525">
            <a:solidFill>
              <a:srgbClr val="F4F3EE">
                <a:alpha val="24000"/>
              </a:srgbClr>
            </a:solidFill>
            <a:prstDash val="solid"/>
          </a:ln>
        </p:spPr>
        <p:style>
          <a:lnRef xmlns:a="http://schemas.openxmlformats.org/drawingml/2006/main" idx="0"/>
          <a:fillRef xmlns:a="http://schemas.openxmlformats.org/drawingml/2006/main" idx="0"/>
          <a:effectRef xmlns:a="http://schemas.openxmlformats.org/drawingml/2006/main" idx="7"/>
          <a:fontRef xmlns:a="http://schemas.openxmlformats.org/drawingml/2006/main" idx="major"/>
        </p:style>
      </p:sp>
      <p:sp>
        <p:nvSpPr>
          <p:cNvPr id="13" name="">
            <a:extLst xmlns:a="http://schemas.openxmlformats.org/drawingml/2006/main">
              <a:ext uri="{FF2B5EF4-FFF2-40B4-BE49-F238E27FC236}">
                <a16:creationId xmlns:a16="http://schemas.microsoft.com/office/drawing/2014/main" id="{AAB53188-2F53-4FEF-8A6C-51615BFA8142}"/>
              </a:ext>
            </a:extLst>
          </p:cNvPr>
          <p:cNvSpPr>
            <a:spLocks xmlns:a="http://schemas.openxmlformats.org/drawingml/2006/main" noGrp="1"/>
          </p:cNvSpPr>
          <p:nvPr/>
        </p:nvSpPr>
        <p:spPr>
          <a:xfrm xmlns:a="http://schemas.openxmlformats.org/drawingml/2006/main">
            <a:off x="5124450" y="3333750"/>
            <a:ext cx="66675" cy="800100"/>
          </a:xfrm>
          <a:prstGeom xmlns:a="http://schemas.openxmlformats.org/drawingml/2006/main" prst="roundRect">
            <a:avLst>
              <a:gd name="adj" fmla="val 50000"/>
            </a:avLst>
          </a:prstGeom>
          <a:solidFill xmlns:a="http://schemas.openxmlformats.org/drawingml/2006/main">
            <a:srgbClr val="7EC8E3"/>
          </a:solidFill>
          <a:ln xmlns:a="http://schemas.openxmlformats.org/drawingml/2006/main" w="0">
            <a:solidFill>
              <a:srgbClr val="7EC8E3"/>
            </a:solidFill>
            <a:prstDash val="solid"/>
          </a:ln>
        </p:spPr>
      </p:sp>
      <p:sp>
        <p:nvSpPr>
          <p:cNvPr id="14" name="">
            <a:extLst xmlns:a="http://schemas.openxmlformats.org/drawingml/2006/main">
              <a:ext uri="{FF2B5EF4-FFF2-40B4-BE49-F238E27FC236}">
                <a16:creationId xmlns:a16="http://schemas.microsoft.com/office/drawing/2014/main" id="{705B90C7-A2EE-4420-B0CA-59495980F67E}"/>
              </a:ext>
            </a:extLst>
          </p:cNvPr>
          <p:cNvSpPr>
            <a:spLocks xmlns:a="http://schemas.openxmlformats.org/drawingml/2006/main" noGrp="1"/>
          </p:cNvSpPr>
          <p:nvPr/>
        </p:nvSpPr>
        <p:spPr>
          <a:xfrm xmlns:a="http://schemas.openxmlformats.org/drawingml/2006/main">
            <a:off x="5391150" y="3333750"/>
            <a:ext cx="2667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825" b="1">
                <a:solidFill>
                  <a:srgbClr val="7EC8E3"/>
                </a:solidFill>
                <a:latin typeface="Aptos"/>
                <a:ea typeface="Aptos"/>
                <a:cs typeface="Aptos"/>
              </a:defRPr>
            </a:pPr>
            <a:r>
              <a:rPr sz="825" b="1">
                <a:solidFill>
                  <a:srgbClr val="7EC8E3"/>
                </a:solidFill>
                <a:latin typeface="Aptos"/>
                <a:ea typeface="Aptos"/>
                <a:cs typeface="Aptos"/>
              </a:rPr>
              <a:t>UNANSWERED QUESTION</a:t>
            </a:r>
          </a:p>
        </p:txBody>
      </p:sp>
      <p:sp>
        <p:nvSpPr>
          <p:cNvPr id="15" name="">
            <a:extLst xmlns:a="http://schemas.openxmlformats.org/drawingml/2006/main">
              <a:ext uri="{FF2B5EF4-FFF2-40B4-BE49-F238E27FC236}">
                <a16:creationId xmlns:a16="http://schemas.microsoft.com/office/drawing/2014/main" id="{15E2E12E-39EC-4B4A-A2E0-210CC0DAF7DE}"/>
              </a:ext>
            </a:extLst>
          </p:cNvPr>
          <p:cNvSpPr>
            <a:spLocks xmlns:a="http://schemas.openxmlformats.org/drawingml/2006/main" noGrp="1"/>
          </p:cNvSpPr>
          <p:nvPr/>
        </p:nvSpPr>
        <p:spPr>
          <a:xfrm xmlns:a="http://schemas.openxmlformats.org/drawingml/2006/main">
            <a:off x="5391150" y="3590925"/>
            <a:ext cx="5905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575" b="0">
                <a:solidFill>
                  <a:srgbClr val="F4F3EE"/>
                </a:solidFill>
                <a:latin typeface="Georgia"/>
                <a:ea typeface="Georgia"/>
                <a:cs typeface="Georgia"/>
              </a:defRPr>
            </a:pPr>
            <a:r>
              <a:rPr sz="1575" b="0">
                <a:solidFill>
                  <a:srgbClr val="F4F3EE"/>
                </a:solidFill>
                <a:latin typeface="Georgia"/>
                <a:ea typeface="Georgia"/>
                <a:cs typeface="Georgia"/>
              </a:rPr>
              <a:t>“What survives a west-facing balcony if I miss one watering day?”</a:t>
            </a:r>
          </a:p>
        </p:txBody>
      </p:sp>
      <p:sp>
        <p:nvSpPr>
          <p:cNvPr id="16" name="">
            <a:extLst xmlns:a="http://schemas.openxmlformats.org/drawingml/2006/main">
              <a:ext uri="{FF2B5EF4-FFF2-40B4-BE49-F238E27FC236}">
                <a16:creationId xmlns:a16="http://schemas.microsoft.com/office/drawing/2014/main" id="{D5EFCBF7-60A8-4975-B447-A5B061345454}"/>
              </a:ext>
            </a:extLst>
          </p:cNvPr>
          <p:cNvSpPr>
            <a:spLocks xmlns:a="http://schemas.openxmlformats.org/drawingml/2006/main" noGrp="1"/>
          </p:cNvSpPr>
          <p:nvPr/>
        </p:nvSpPr>
        <p:spPr>
          <a:xfrm xmlns:a="http://schemas.openxmlformats.org/drawingml/2006/main">
            <a:off x="4972050" y="4514850"/>
            <a:ext cx="6686550" cy="1143000"/>
          </a:xfrm>
          <a:prstGeom xmlns:a="http://schemas.openxmlformats.org/drawingml/2006/main" prst="roundRect">
            <a:avLst>
              <a:gd name="adj" fmla="val 13333"/>
            </a:avLst>
          </a:prstGeom>
          <a:solidFill xmlns:a="http://schemas.openxmlformats.org/drawingml/2006/main">
            <a:srgbClr val="1D1E18"/>
          </a:solidFill>
          <a:ln xmlns:a="http://schemas.openxmlformats.org/drawingml/2006/main" w="9525">
            <a:solidFill>
              <a:srgbClr val="F4F3EE">
                <a:alpha val="24000"/>
              </a:srgbClr>
            </a:solidFill>
            <a:prstDash val="solid"/>
          </a:ln>
        </p:spPr>
        <p:style>
          <a:lnRef xmlns:a="http://schemas.openxmlformats.org/drawingml/2006/main" idx="0"/>
          <a:fillRef xmlns:a="http://schemas.openxmlformats.org/drawingml/2006/main" idx="0"/>
          <a:effectRef xmlns:a="http://schemas.openxmlformats.org/drawingml/2006/main" idx="7"/>
          <a:fontRef xmlns:a="http://schemas.openxmlformats.org/drawingml/2006/main" idx="major"/>
        </p:style>
      </p:sp>
      <p:sp>
        <p:nvSpPr>
          <p:cNvPr id="17" name="">
            <a:extLst xmlns:a="http://schemas.openxmlformats.org/drawingml/2006/main">
              <a:ext uri="{FF2B5EF4-FFF2-40B4-BE49-F238E27FC236}">
                <a16:creationId xmlns:a16="http://schemas.microsoft.com/office/drawing/2014/main" id="{4F6B07EE-BC81-498B-956F-87CB337B7C4F}"/>
              </a:ext>
            </a:extLst>
          </p:cNvPr>
          <p:cNvSpPr>
            <a:spLocks xmlns:a="http://schemas.openxmlformats.org/drawingml/2006/main" noGrp="1"/>
          </p:cNvSpPr>
          <p:nvPr/>
        </p:nvSpPr>
        <p:spPr>
          <a:xfrm xmlns:a="http://schemas.openxmlformats.org/drawingml/2006/main">
            <a:off x="5124450" y="4686300"/>
            <a:ext cx="66675" cy="800100"/>
          </a:xfrm>
          <a:prstGeom xmlns:a="http://schemas.openxmlformats.org/drawingml/2006/main" prst="roundRect">
            <a:avLst>
              <a:gd name="adj" fmla="val 50000"/>
            </a:avLst>
          </a:prstGeom>
          <a:solidFill xmlns:a="http://schemas.openxmlformats.org/drawingml/2006/main">
            <a:srgbClr val="F2C14F"/>
          </a:solidFill>
          <a:ln xmlns:a="http://schemas.openxmlformats.org/drawingml/2006/main" w="0">
            <a:solidFill>
              <a:srgbClr val="F2C14F"/>
            </a:solidFill>
            <a:prstDash val="solid"/>
          </a:ln>
        </p:spPr>
      </p:sp>
      <p:sp>
        <p:nvSpPr>
          <p:cNvPr id="18" name="">
            <a:extLst xmlns:a="http://schemas.openxmlformats.org/drawingml/2006/main">
              <a:ext uri="{FF2B5EF4-FFF2-40B4-BE49-F238E27FC236}">
                <a16:creationId xmlns:a16="http://schemas.microsoft.com/office/drawing/2014/main" id="{3ECA10EE-7F9A-4FDF-BD23-6D856CBB1BFB}"/>
              </a:ext>
            </a:extLst>
          </p:cNvPr>
          <p:cNvSpPr>
            <a:spLocks xmlns:a="http://schemas.openxmlformats.org/drawingml/2006/main" noGrp="1"/>
          </p:cNvSpPr>
          <p:nvPr/>
        </p:nvSpPr>
        <p:spPr>
          <a:xfrm xmlns:a="http://schemas.openxmlformats.org/drawingml/2006/main">
            <a:off x="5391150" y="4686300"/>
            <a:ext cx="2667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825" b="1">
                <a:solidFill>
                  <a:srgbClr val="F2C14F"/>
                </a:solidFill>
                <a:latin typeface="Aptos"/>
                <a:ea typeface="Aptos"/>
                <a:cs typeface="Aptos"/>
              </a:defRPr>
            </a:pPr>
            <a:r>
              <a:rPr sz="825" b="1">
                <a:solidFill>
                  <a:srgbClr val="F2C14F"/>
                </a:solidFill>
                <a:latin typeface="Aptos"/>
                <a:ea typeface="Aptos"/>
                <a:cs typeface="Aptos"/>
              </a:rPr>
              <a:t>STRONG REACTION</a:t>
            </a:r>
          </a:p>
        </p:txBody>
      </p:sp>
      <p:sp>
        <p:nvSpPr>
          <p:cNvPr id="19" name="">
            <a:extLst xmlns:a="http://schemas.openxmlformats.org/drawingml/2006/main">
              <a:ext uri="{FF2B5EF4-FFF2-40B4-BE49-F238E27FC236}">
                <a16:creationId xmlns:a16="http://schemas.microsoft.com/office/drawing/2014/main" id="{BFFB9511-6DE1-48F3-9FD8-75E45831CAE3}"/>
              </a:ext>
            </a:extLst>
          </p:cNvPr>
          <p:cNvSpPr>
            <a:spLocks xmlns:a="http://schemas.openxmlformats.org/drawingml/2006/main" noGrp="1"/>
          </p:cNvSpPr>
          <p:nvPr/>
        </p:nvSpPr>
        <p:spPr>
          <a:xfrm xmlns:a="http://schemas.openxmlformats.org/drawingml/2006/main">
            <a:off x="5391150" y="4943475"/>
            <a:ext cx="5905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575" b="0">
                <a:solidFill>
                  <a:srgbClr val="F4F3EE"/>
                </a:solidFill>
                <a:latin typeface="Georgia"/>
                <a:ea typeface="Georgia"/>
                <a:cs typeface="Georgia"/>
              </a:defRPr>
            </a:pPr>
            <a:r>
              <a:rPr sz="1575" b="0">
                <a:solidFill>
                  <a:srgbClr val="F4F3EE"/>
                </a:solidFill>
                <a:latin typeface="Georgia"/>
                <a:ea typeface="Georgia"/>
                <a:cs typeface="Georgia"/>
              </a:rPr>
              <a:t>“The failed first setup was more useful than the perfect reveal.”</a:t>
            </a:r>
          </a:p>
        </p:txBody>
      </p:sp>
      <p:sp>
        <p:nvSpPr>
          <p:cNvPr id="20" name="">
            <a:extLst xmlns:a="http://schemas.openxmlformats.org/drawingml/2006/main">
              <a:ext uri="{FF2B5EF4-FFF2-40B4-BE49-F238E27FC236}">
                <a16:creationId xmlns:a16="http://schemas.microsoft.com/office/drawing/2014/main" id="{7C7198E5-2FAB-4D77-BB95-D08A4DBB5EAB}"/>
              </a:ext>
            </a:extLst>
          </p:cNvPr>
          <p:cNvSpPr>
            <a:spLocks xmlns:a="http://schemas.openxmlformats.org/drawingml/2006/main" noGrp="1"/>
          </p:cNvSpPr>
          <p:nvPr/>
        </p:nvSpPr>
        <p:spPr>
          <a:xfrm xmlns:a="http://schemas.openxmlformats.org/drawingml/2006/main">
            <a:off x="4972050" y="5905500"/>
            <a:ext cx="66865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275" b="1">
                <a:solidFill>
                  <a:srgbClr val="B7B9AE"/>
                </a:solidFill>
                <a:latin typeface="Aptos"/>
                <a:ea typeface="Aptos"/>
                <a:cs typeface="Aptos"/>
              </a:defRPr>
            </a:pPr>
            <a:r>
              <a:rPr sz="1275" b="1">
                <a:solidFill>
                  <a:srgbClr val="B7B9AE"/>
                </a:solidFill>
                <a:latin typeface="Aptos"/>
                <a:ea typeface="Aptos"/>
                <a:cs typeface="Aptos"/>
              </a:rPr>
              <a:t>Useful evidence—scattered, unranked, and not yet a production plan.</a:t>
            </a:r>
          </a:p>
        </p:txBody>
      </p:sp>
      <p:sp>
        <p:nvSpPr>
          <p:cNvPr id="21" name="">
            <a:extLst xmlns:a="http://schemas.openxmlformats.org/drawingml/2006/main">
              <a:ext uri="{FF2B5EF4-FFF2-40B4-BE49-F238E27FC236}">
                <a16:creationId xmlns:a16="http://schemas.microsoft.com/office/drawing/2014/main" id="{FD493CD5-3882-421B-896F-7BE981BD7904}"/>
              </a:ext>
            </a:extLst>
          </p:cNvPr>
          <p:cNvSpPr>
            <a:spLocks xmlns:a="http://schemas.openxmlformats.org/drawingml/2006/main" noGrp="1"/>
          </p:cNvSpPr>
          <p:nvPr/>
        </p:nvSpPr>
        <p:spPr>
          <a:xfrm xmlns:a="http://schemas.openxmlformats.org/drawingml/2006/main">
            <a:off x="533400" y="6457950"/>
            <a:ext cx="11125200" cy="0"/>
          </a:xfrm>
          <a:prstGeom xmlns:a="http://schemas.openxmlformats.org/drawingml/2006/main" prst="line">
            <a:avLst/>
          </a:prstGeom>
          <a:noFill xmlns:a="http://schemas.openxmlformats.org/drawingml/2006/main"/>
          <a:ln xmlns:a="http://schemas.openxmlformats.org/drawingml/2006/main" w="9525">
            <a:solidFill>
              <a:srgbClr val="F4F3EE">
                <a:alpha val="12000"/>
              </a:srgbClr>
            </a:solidFill>
            <a:prstDash val="solid"/>
          </a:ln>
        </p:spPr>
      </p:sp>
      <p:sp>
        <p:nvSpPr>
          <p:cNvPr id="22" name="">
            <a:extLst xmlns:a="http://schemas.openxmlformats.org/drawingml/2006/main">
              <a:ext uri="{FF2B5EF4-FFF2-40B4-BE49-F238E27FC236}">
                <a16:creationId xmlns:a16="http://schemas.microsoft.com/office/drawing/2014/main" id="{ADD68095-8DB1-4E17-98CE-519814596CC2}"/>
              </a:ext>
            </a:extLst>
          </p:cNvPr>
          <p:cNvSpPr>
            <a:spLocks xmlns:a="http://schemas.openxmlformats.org/drawingml/2006/main" noGrp="1"/>
          </p:cNvSpPr>
          <p:nvPr/>
        </p:nvSpPr>
        <p:spPr>
          <a:xfrm xmlns:a="http://schemas.openxmlformats.org/drawingml/2006/main">
            <a:off x="533400" y="6543675"/>
            <a:ext cx="3429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750" b="1">
                <a:solidFill>
                  <a:srgbClr val="8B8D81"/>
                </a:solidFill>
                <a:latin typeface="Aptos"/>
                <a:ea typeface="Aptos"/>
                <a:cs typeface="Aptos"/>
              </a:defRPr>
            </a:pPr>
            <a:r>
              <a:rPr sz="750" b="1">
                <a:solidFill>
                  <a:srgbClr val="8B8D81"/>
                </a:solidFill>
                <a:latin typeface="Aptos"/>
                <a:ea typeface="Aptos"/>
                <a:cs typeface="Aptos"/>
              </a:rPr>
              <a:t>FICTIONAL AUDIENCE COMMENTS · BUILT BY TRIPODS</a:t>
            </a:r>
          </a:p>
        </p:txBody>
      </p:sp>
      <p:sp>
        <p:nvSpPr>
          <p:cNvPr id="23" name="">
            <a:extLst xmlns:a="http://schemas.openxmlformats.org/drawingml/2006/main">
              <a:ext uri="{FF2B5EF4-FFF2-40B4-BE49-F238E27FC236}">
                <a16:creationId xmlns:a16="http://schemas.microsoft.com/office/drawing/2014/main" id="{283704F9-445B-4339-AF53-48F0ADF1BCBC}"/>
              </a:ext>
            </a:extLst>
          </p:cNvPr>
          <p:cNvSpPr>
            <a:spLocks xmlns:a="http://schemas.openxmlformats.org/drawingml/2006/main" noGrp="1"/>
          </p:cNvSpPr>
          <p:nvPr/>
        </p:nvSpPr>
        <p:spPr>
          <a:xfrm xmlns:a="http://schemas.openxmlformats.org/drawingml/2006/main">
            <a:off x="7924800" y="6543675"/>
            <a:ext cx="3733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750" b="1">
                <a:solidFill>
                  <a:srgbClr val="8B8D81"/>
                </a:solidFill>
                <a:latin typeface="Aptos"/>
                <a:ea typeface="Aptos"/>
                <a:cs typeface="Aptos"/>
              </a:defRPr>
            </a:pPr>
            <a:r>
              <a:rPr sz="750" b="1">
                <a:solidFill>
                  <a:srgbClr val="8B8D81"/>
                </a:solidFill>
                <a:latin typeface="Aptos"/>
                <a:ea typeface="Aptos"/>
                <a:cs typeface="Aptos"/>
              </a:rPr>
              <a:t>YOUR AUDIENCE IS THE BRIEF.</a:t>
            </a:r>
          </a:p>
        </p:txBody>
      </p:sp>
    </p:spTree>
    <p:extLst>
      <p:ext uri="{BB962C8B-B14F-4D97-AF65-F5344CB8AC3E}">
        <p14:creationId xmlns:p14="http://schemas.microsoft.com/office/powerpoint/2010/main" val="55282504"/>
      </p:ext>
    </p:extLst>
  </p:cSld>
</p:sld>
</file>

<file path=ppt/slides/slide3.xml><?xml version="1.0" encoding="utf-8"?>
<p:sld xmlns:p="http://schemas.openxmlformats.org/presentationml/2006/main">
  <p:cSld>
    <p:bg>
      <p:bgPr>
        <a:gradFill xmlns:a="http://schemas.openxmlformats.org/drawingml/2006/main">
          <a:gsLst>
            <a:gs pos="0">
              <a:srgbClr val="0F100D"/>
            </a:gs>
            <a:gs pos="55000">
              <a:srgbClr val="12140F"/>
            </a:gs>
            <a:gs pos="100000">
              <a:srgbClr val="1B2112"/>
            </a:gs>
          </a:gsLst>
          <a:lin ang="8700000"/>
        </a:gradFill>
      </p:bgPr>
    </p:bg>
    <p:spTree>
      <p:nvGrpSpPr>
        <p:cNvPr id="1" name=""/>
        <p:cNvGrpSpPr/>
        <p:nvPr/>
      </p:nvGrpSpPr>
      <p:grpSpPr>
        <a:xfrm xmlns:a="http://schemas.openxmlformats.org/drawingml/2006/main"/>
      </p:grpSpPr>
      <p:sp>
        <p:nvSpPr>
          <p:cNvPr id="63" name="">
            <a:extLst xmlns:a="http://schemas.openxmlformats.org/drawingml/2006/main">
              <a:ext uri="{FF2B5EF4-FFF2-40B4-BE49-F238E27FC236}">
                <a16:creationId xmlns:a16="http://schemas.microsoft.com/office/drawing/2014/main" id="{2C601496-147F-4CDE-9105-86191C225EC9}"/>
              </a:ext>
            </a:extLst>
          </p:cNvPr>
          <p:cNvSpPr>
            <a:spLocks xmlns:a="http://schemas.openxmlformats.org/drawingml/2006/main" noGrp="1"/>
          </p:cNvSpPr>
          <p:nvPr/>
        </p:nvSpPr>
        <p:spPr>
          <a:xfrm xmlns:a="http://schemas.openxmlformats.org/drawingml/2006/main">
            <a:off x="533400" y="304800"/>
            <a:ext cx="171450" cy="171450"/>
          </a:xfrm>
          <a:prstGeom xmlns:a="http://schemas.openxmlformats.org/drawingml/2006/main" prst="roundRect">
            <a:avLst>
              <a:gd name="adj" fmla="val 33333"/>
            </a:avLst>
          </a:prstGeom>
          <a:solidFill xmlns:a="http://schemas.openxmlformats.org/drawingml/2006/main">
            <a:srgbClr val="C9F24F"/>
          </a:solidFill>
          <a:ln xmlns:a="http://schemas.openxmlformats.org/drawingml/2006/main" w="0">
            <a:solidFill>
              <a:srgbClr val="C9F24F"/>
            </a:solidFill>
            <a:prstDash val="solid"/>
          </a:ln>
        </p:spPr>
      </p:sp>
      <p:sp>
        <p:nvSpPr>
          <p:cNvPr id="2" name="">
            <a:extLst xmlns:a="http://schemas.openxmlformats.org/drawingml/2006/main">
              <a:ext uri="{FF2B5EF4-FFF2-40B4-BE49-F238E27FC236}">
                <a16:creationId xmlns:a16="http://schemas.microsoft.com/office/drawing/2014/main" id="{A7FC6630-3965-4E05-B67F-D825CEB4754E}"/>
              </a:ext>
            </a:extLst>
          </p:cNvPr>
          <p:cNvSpPr>
            <a:spLocks xmlns:a="http://schemas.openxmlformats.org/drawingml/2006/main" noGrp="1"/>
          </p:cNvSpPr>
          <p:nvPr/>
        </p:nvSpPr>
        <p:spPr>
          <a:xfrm xmlns:a="http://schemas.openxmlformats.org/drawingml/2006/main">
            <a:off x="781050" y="295275"/>
            <a:ext cx="2095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975" b="1">
                <a:solidFill>
                  <a:srgbClr val="F4F3EE"/>
                </a:solidFill>
                <a:latin typeface="Aptos"/>
                <a:ea typeface="Aptos"/>
                <a:cs typeface="Aptos"/>
              </a:defRPr>
            </a:pPr>
            <a:r>
              <a:rPr sz="975" b="1">
                <a:solidFill>
                  <a:srgbClr val="F4F3EE"/>
                </a:solidFill>
                <a:latin typeface="Aptos"/>
                <a:ea typeface="Aptos"/>
                <a:cs typeface="Aptos"/>
              </a:rPr>
              <a:t>NEXTBESTCONTENT</a:t>
            </a:r>
          </a:p>
        </p:txBody>
      </p:sp>
      <p:sp>
        <p:nvSpPr>
          <p:cNvPr id="3" name="">
            <a:extLst xmlns:a="http://schemas.openxmlformats.org/drawingml/2006/main">
              <a:ext uri="{FF2B5EF4-FFF2-40B4-BE49-F238E27FC236}">
                <a16:creationId xmlns:a16="http://schemas.microsoft.com/office/drawing/2014/main" id="{1F55B07D-9EED-4889-B287-80C9446F5AD7}"/>
              </a:ext>
            </a:extLst>
          </p:cNvPr>
          <p:cNvSpPr>
            <a:spLocks xmlns:a="http://schemas.openxmlformats.org/drawingml/2006/main" noGrp="1"/>
          </p:cNvSpPr>
          <p:nvPr/>
        </p:nvSpPr>
        <p:spPr>
          <a:xfrm xmlns:a="http://schemas.openxmlformats.org/drawingml/2006/main">
            <a:off x="10744200" y="295275"/>
            <a:ext cx="914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lnSpc>
                <a:spcPct val="100000"/>
              </a:lnSpc>
              <a:buNone/>
              <a:defRPr sz="900" b="1">
                <a:solidFill>
                  <a:srgbClr val="8B8D81"/>
                </a:solidFill>
                <a:latin typeface="Aptos"/>
                <a:ea typeface="Aptos"/>
                <a:cs typeface="Aptos"/>
              </a:defRPr>
            </a:pPr>
            <a:r>
              <a:rPr sz="900" b="1">
                <a:solidFill>
                  <a:srgbClr val="8B8D81"/>
                </a:solidFill>
                <a:latin typeface="Aptos"/>
                <a:ea typeface="Aptos"/>
                <a:cs typeface="Aptos"/>
              </a:rPr>
              <a:t>03 / 06</a:t>
            </a:r>
          </a:p>
        </p:txBody>
      </p:sp>
      <p:sp>
        <p:nvSpPr>
          <p:cNvPr id="4" name="slide-3-title">
            <a:extLst xmlns:a="http://schemas.openxmlformats.org/drawingml/2006/main">
              <a:ext uri="{FF2B5EF4-FFF2-40B4-BE49-F238E27FC236}">
                <a16:creationId xmlns:a16="http://schemas.microsoft.com/office/drawing/2014/main" id="{A67D2E3A-362F-4C2B-88D5-1A360C9D0546}"/>
              </a:ext>
            </a:extLst>
          </p:cNvPr>
          <p:cNvSpPr>
            <a:spLocks xmlns:a="http://schemas.openxmlformats.org/drawingml/2006/main" noGrp="1"/>
          </p:cNvSpPr>
          <p:nvPr/>
        </p:nvSpPr>
        <p:spPr>
          <a:xfrm xmlns:a="http://schemas.openxmlformats.org/drawingml/2006/main">
            <a:off x="533400" y="762000"/>
            <a:ext cx="1057275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8872"/>
          </a:bodyPr>
          <a:lstStyle xmlns:a="http://schemas.openxmlformats.org/drawingml/2006/main"/>
          <a:p xmlns:a="http://schemas.openxmlformats.org/drawingml/2006/main">
            <a:pPr algn="l">
              <a:lnSpc>
                <a:spcPct val="96000"/>
              </a:lnSpc>
              <a:buNone/>
              <a:defRPr sz="3150" b="1">
                <a:solidFill>
                  <a:srgbClr val="F4F3EE"/>
                </a:solidFill>
                <a:latin typeface="Georgia"/>
                <a:ea typeface="Georgia"/>
                <a:cs typeface="Georgia"/>
              </a:defRPr>
            </a:pPr>
            <a:r>
              <a:rPr sz="3150" b="1">
                <a:solidFill>
                  <a:srgbClr val="F4F3EE"/>
                </a:solidFill>
                <a:latin typeface="Georgia"/>
                <a:ea typeface="Georgia"/>
                <a:cs typeface="Georgia"/>
              </a:rPr>
              <a:t>NextBestContent turns comments into a decision, not another dashboard</a:t>
            </a:r>
          </a:p>
        </p:txBody>
      </p:sp>
      <p:sp>
        <p:nvSpPr>
          <p:cNvPr id="5" name="">
            <a:extLst xmlns:a="http://schemas.openxmlformats.org/drawingml/2006/main">
              <a:ext uri="{FF2B5EF4-FFF2-40B4-BE49-F238E27FC236}">
                <a16:creationId xmlns:a16="http://schemas.microsoft.com/office/drawing/2014/main" id="{AFE98F76-9B7D-4A54-B879-E90E82ECB1E4}"/>
              </a:ext>
            </a:extLst>
          </p:cNvPr>
          <p:cNvSpPr>
            <a:spLocks xmlns:a="http://schemas.openxmlformats.org/drawingml/2006/main" noGrp="1"/>
          </p:cNvSpPr>
          <p:nvPr/>
        </p:nvSpPr>
        <p:spPr>
          <a:xfrm xmlns:a="http://schemas.openxmlformats.org/drawingml/2006/main">
            <a:off x="552450" y="1524000"/>
            <a:ext cx="8572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350" b="0">
                <a:solidFill>
                  <a:srgbClr val="B7B9AE"/>
                </a:solidFill>
                <a:latin typeface="Aptos"/>
                <a:ea typeface="Aptos"/>
                <a:cs typeface="Aptos"/>
              </a:defRPr>
            </a:pPr>
            <a:r>
              <a:rPr sz="1350" b="0">
                <a:solidFill>
                  <a:srgbClr val="B7B9AE"/>
                </a:solidFill>
                <a:latin typeface="Aptos"/>
                <a:ea typeface="Aptos"/>
                <a:cs typeface="Aptos"/>
              </a:rPr>
              <a:t>One visible chain. Source and destination stay independent.</a:t>
            </a:r>
          </a:p>
        </p:txBody>
      </p:sp>
      <p:sp>
        <p:nvSpPr>
          <p:cNvPr id="6" name="">
            <a:extLst xmlns:a="http://schemas.openxmlformats.org/drawingml/2006/main">
              <a:ext uri="{FF2B5EF4-FFF2-40B4-BE49-F238E27FC236}">
                <a16:creationId xmlns:a16="http://schemas.microsoft.com/office/drawing/2014/main" id="{4DE59204-0B89-42DE-B484-1F040BE70921}"/>
              </a:ext>
            </a:extLst>
          </p:cNvPr>
          <p:cNvSpPr>
            <a:spLocks xmlns:a="http://schemas.openxmlformats.org/drawingml/2006/main" noGrp="1"/>
          </p:cNvSpPr>
          <p:nvPr/>
        </p:nvSpPr>
        <p:spPr>
          <a:xfrm xmlns:a="http://schemas.openxmlformats.org/drawingml/2006/main">
            <a:off x="533400" y="2038350"/>
            <a:ext cx="2609850" cy="2914650"/>
          </a:xfrm>
          <a:prstGeom xmlns:a="http://schemas.openxmlformats.org/drawingml/2006/main" prst="roundRect">
            <a:avLst>
              <a:gd name="adj" fmla="val 5839"/>
            </a:avLst>
          </a:prstGeom>
          <a:solidFill xmlns:a="http://schemas.openxmlformats.org/drawingml/2006/main">
            <a:srgbClr val="161713"/>
          </a:solidFill>
          <a:ln xmlns:a="http://schemas.openxmlformats.org/drawingml/2006/main" w="9525">
            <a:solidFill>
              <a:srgbClr val="F4F3EE">
                <a:alpha val="24000"/>
              </a:srgbClr>
            </a:solidFill>
            <a:prstDash val="solid"/>
          </a:ln>
        </p:spPr>
        <p:style>
          <a:lnRef xmlns:a="http://schemas.openxmlformats.org/drawingml/2006/main" idx="0"/>
          <a:fillRef xmlns:a="http://schemas.openxmlformats.org/drawingml/2006/main" idx="0"/>
          <a:effectRef xmlns:a="http://schemas.openxmlformats.org/drawingml/2006/main" idx="8"/>
          <a:fontRef xmlns:a="http://schemas.openxmlformats.org/drawingml/2006/main" idx="major"/>
        </p:style>
      </p:sp>
      <p:sp>
        <p:nvSpPr>
          <p:cNvPr id="7" name="">
            <a:extLst xmlns:a="http://schemas.openxmlformats.org/drawingml/2006/main">
              <a:ext uri="{FF2B5EF4-FFF2-40B4-BE49-F238E27FC236}">
                <a16:creationId xmlns:a16="http://schemas.microsoft.com/office/drawing/2014/main" id="{6D21B657-776D-4D5A-A0F2-83EA48771017}"/>
              </a:ext>
            </a:extLst>
          </p:cNvPr>
          <p:cNvSpPr>
            <a:spLocks xmlns:a="http://schemas.openxmlformats.org/drawingml/2006/main" noGrp="1"/>
          </p:cNvSpPr>
          <p:nvPr/>
        </p:nvSpPr>
        <p:spPr>
          <a:xfrm xmlns:a="http://schemas.openxmlformats.org/drawingml/2006/main">
            <a:off x="742950" y="2228850"/>
            <a:ext cx="6477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550" b="1">
                <a:solidFill>
                  <a:srgbClr val="7EC8E3"/>
                </a:solidFill>
                <a:latin typeface="Georgia"/>
                <a:ea typeface="Georgia"/>
                <a:cs typeface="Georgia"/>
              </a:defRPr>
            </a:pPr>
            <a:r>
              <a:rPr sz="2550" b="1">
                <a:solidFill>
                  <a:srgbClr val="7EC8E3"/>
                </a:solidFill>
                <a:latin typeface="Georgia"/>
                <a:ea typeface="Georgia"/>
                <a:cs typeface="Georgia"/>
              </a:rPr>
              <a:t>01</a:t>
            </a:r>
          </a:p>
        </p:txBody>
      </p:sp>
      <p:sp>
        <p:nvSpPr>
          <p:cNvPr id="8" name="">
            <a:extLst xmlns:a="http://schemas.openxmlformats.org/drawingml/2006/main">
              <a:ext uri="{FF2B5EF4-FFF2-40B4-BE49-F238E27FC236}">
                <a16:creationId xmlns:a16="http://schemas.microsoft.com/office/drawing/2014/main" id="{AC35FF26-B52D-4C85-BD8C-F08F178F38B5}"/>
              </a:ext>
            </a:extLst>
          </p:cNvPr>
          <p:cNvSpPr>
            <a:spLocks xmlns:a="http://schemas.openxmlformats.org/drawingml/2006/main" noGrp="1"/>
          </p:cNvSpPr>
          <p:nvPr/>
        </p:nvSpPr>
        <p:spPr>
          <a:xfrm xmlns:a="http://schemas.openxmlformats.org/drawingml/2006/main">
            <a:off x="1466850" y="2314575"/>
            <a:ext cx="14097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975" b="1">
                <a:solidFill>
                  <a:srgbClr val="7EC8E3"/>
                </a:solidFill>
                <a:latin typeface="Aptos"/>
                <a:ea typeface="Aptos"/>
                <a:cs typeface="Aptos"/>
              </a:defRPr>
            </a:pPr>
            <a:r>
              <a:rPr sz="975" b="1">
                <a:solidFill>
                  <a:srgbClr val="7EC8E3"/>
                </a:solidFill>
                <a:latin typeface="Aptos"/>
                <a:ea typeface="Aptos"/>
                <a:cs typeface="Aptos"/>
              </a:rPr>
              <a:t>LISTEN</a:t>
            </a:r>
          </a:p>
        </p:txBody>
      </p:sp>
      <p:sp>
        <p:nvSpPr>
          <p:cNvPr id="9" name="">
            <a:extLst xmlns:a="http://schemas.openxmlformats.org/drawingml/2006/main">
              <a:ext uri="{FF2B5EF4-FFF2-40B4-BE49-F238E27FC236}">
                <a16:creationId xmlns:a16="http://schemas.microsoft.com/office/drawing/2014/main" id="{EBD4429C-3ADB-4685-8B86-545057A54DC3}"/>
              </a:ext>
            </a:extLst>
          </p:cNvPr>
          <p:cNvSpPr>
            <a:spLocks xmlns:a="http://schemas.openxmlformats.org/drawingml/2006/main" noGrp="1"/>
          </p:cNvSpPr>
          <p:nvPr/>
        </p:nvSpPr>
        <p:spPr>
          <a:xfrm xmlns:a="http://schemas.openxmlformats.org/drawingml/2006/main">
            <a:off x="742950" y="2857500"/>
            <a:ext cx="21526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650" b="1">
                <a:solidFill>
                  <a:srgbClr val="F4F3EE"/>
                </a:solidFill>
                <a:latin typeface="Georgia"/>
                <a:ea typeface="Georgia"/>
                <a:cs typeface="Georgia"/>
              </a:defRPr>
            </a:pPr>
            <a:r>
              <a:rPr sz="1650" b="1">
                <a:solidFill>
                  <a:srgbClr val="F4F3EE"/>
                </a:solidFill>
                <a:latin typeface="Georgia"/>
                <a:ea typeface="Georgia"/>
                <a:cs typeface="Georgia"/>
              </a:rPr>
              <a:t>Find the audience signal</a:t>
            </a:r>
          </a:p>
        </p:txBody>
      </p:sp>
      <p:sp>
        <p:nvSpPr>
          <p:cNvPr id="10" name="">
            <a:extLst xmlns:a="http://schemas.openxmlformats.org/drawingml/2006/main">
              <a:ext uri="{FF2B5EF4-FFF2-40B4-BE49-F238E27FC236}">
                <a16:creationId xmlns:a16="http://schemas.microsoft.com/office/drawing/2014/main" id="{6C64F3F8-F0A7-4A5F-9B9F-49816EDEFA18}"/>
              </a:ext>
            </a:extLst>
          </p:cNvPr>
          <p:cNvSpPr>
            <a:spLocks xmlns:a="http://schemas.openxmlformats.org/drawingml/2006/main" noGrp="1"/>
          </p:cNvSpPr>
          <p:nvPr/>
        </p:nvSpPr>
        <p:spPr>
          <a:xfrm xmlns:a="http://schemas.openxmlformats.org/drawingml/2006/main">
            <a:off x="742950" y="3562350"/>
            <a:ext cx="2152650" cy="0"/>
          </a:xfrm>
          <a:prstGeom xmlns:a="http://schemas.openxmlformats.org/drawingml/2006/main" prst="line">
            <a:avLst/>
          </a:prstGeom>
          <a:noFill xmlns:a="http://schemas.openxmlformats.org/drawingml/2006/main"/>
          <a:ln xmlns:a="http://schemas.openxmlformats.org/drawingml/2006/main" w="9525">
            <a:solidFill>
              <a:srgbClr val="F4F3EE">
                <a:alpha val="12000"/>
              </a:srgbClr>
            </a:solidFill>
            <a:prstDash val="solid"/>
          </a:ln>
        </p:spPr>
      </p:sp>
      <p:sp>
        <p:nvSpPr>
          <p:cNvPr id="11" name="">
            <a:extLst xmlns:a="http://schemas.openxmlformats.org/drawingml/2006/main">
              <a:ext uri="{FF2B5EF4-FFF2-40B4-BE49-F238E27FC236}">
                <a16:creationId xmlns:a16="http://schemas.microsoft.com/office/drawing/2014/main" id="{52F2723C-3C80-4378-BFCF-19A2E4CC4132}"/>
              </a:ext>
            </a:extLst>
          </p:cNvPr>
          <p:cNvSpPr>
            <a:spLocks xmlns:a="http://schemas.openxmlformats.org/drawingml/2006/main" noGrp="1"/>
          </p:cNvSpPr>
          <p:nvPr/>
        </p:nvSpPr>
        <p:spPr>
          <a:xfrm xmlns:a="http://schemas.openxmlformats.org/drawingml/2006/main">
            <a:off x="762000" y="3781425"/>
            <a:ext cx="95250" cy="95250"/>
          </a:xfrm>
          <a:prstGeom xmlns:a="http://schemas.openxmlformats.org/drawingml/2006/main" prst="ellipse">
            <a:avLst/>
          </a:prstGeom>
          <a:solidFill xmlns:a="http://schemas.openxmlformats.org/drawingml/2006/main">
            <a:srgbClr val="7EC8E3"/>
          </a:solidFill>
          <a:ln xmlns:a="http://schemas.openxmlformats.org/drawingml/2006/main" w="0">
            <a:solidFill>
              <a:srgbClr val="7EC8E3"/>
            </a:solidFill>
            <a:prstDash val="solid"/>
          </a:ln>
        </p:spPr>
      </p:sp>
      <p:sp>
        <p:nvSpPr>
          <p:cNvPr id="12" name="">
            <a:extLst xmlns:a="http://schemas.openxmlformats.org/drawingml/2006/main">
              <a:ext uri="{FF2B5EF4-FFF2-40B4-BE49-F238E27FC236}">
                <a16:creationId xmlns:a16="http://schemas.microsoft.com/office/drawing/2014/main" id="{0FC7337D-C238-47CF-B459-441AE3D0AEFD}"/>
              </a:ext>
            </a:extLst>
          </p:cNvPr>
          <p:cNvSpPr>
            <a:spLocks xmlns:a="http://schemas.openxmlformats.org/drawingml/2006/main" noGrp="1"/>
          </p:cNvSpPr>
          <p:nvPr/>
        </p:nvSpPr>
        <p:spPr>
          <a:xfrm xmlns:a="http://schemas.openxmlformats.org/drawingml/2006/main">
            <a:off x="952500" y="3733800"/>
            <a:ext cx="19240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Live YouTube*</a:t>
            </a:r>
          </a:p>
        </p:txBody>
      </p:sp>
      <p:sp>
        <p:nvSpPr>
          <p:cNvPr id="13" name="">
            <a:extLst xmlns:a="http://schemas.openxmlformats.org/drawingml/2006/main">
              <a:ext uri="{FF2B5EF4-FFF2-40B4-BE49-F238E27FC236}">
                <a16:creationId xmlns:a16="http://schemas.microsoft.com/office/drawing/2014/main" id="{771AD6D5-47A9-4992-9185-5A5670E59991}"/>
              </a:ext>
            </a:extLst>
          </p:cNvPr>
          <p:cNvSpPr>
            <a:spLocks xmlns:a="http://schemas.openxmlformats.org/drawingml/2006/main" noGrp="1"/>
          </p:cNvSpPr>
          <p:nvPr/>
        </p:nvSpPr>
        <p:spPr>
          <a:xfrm xmlns:a="http://schemas.openxmlformats.org/drawingml/2006/main">
            <a:off x="762000" y="4152900"/>
            <a:ext cx="95250" cy="95250"/>
          </a:xfrm>
          <a:prstGeom xmlns:a="http://schemas.openxmlformats.org/drawingml/2006/main" prst="ellipse">
            <a:avLst/>
          </a:prstGeom>
          <a:solidFill xmlns:a="http://schemas.openxmlformats.org/drawingml/2006/main">
            <a:srgbClr val="7EC8E3"/>
          </a:solidFill>
          <a:ln xmlns:a="http://schemas.openxmlformats.org/drawingml/2006/main" w="0">
            <a:solidFill>
              <a:srgbClr val="7EC8E3"/>
            </a:solidFill>
            <a:prstDash val="solid"/>
          </a:ln>
        </p:spPr>
      </p:sp>
      <p:sp>
        <p:nvSpPr>
          <p:cNvPr id="14" name="">
            <a:extLst xmlns:a="http://schemas.openxmlformats.org/drawingml/2006/main">
              <a:ext uri="{FF2B5EF4-FFF2-40B4-BE49-F238E27FC236}">
                <a16:creationId xmlns:a16="http://schemas.microsoft.com/office/drawing/2014/main" id="{1878DE14-250F-44D0-AA78-ADF0EB0D7E98}"/>
              </a:ext>
            </a:extLst>
          </p:cNvPr>
          <p:cNvSpPr>
            <a:spLocks xmlns:a="http://schemas.openxmlformats.org/drawingml/2006/main" noGrp="1"/>
          </p:cNvSpPr>
          <p:nvPr/>
        </p:nvSpPr>
        <p:spPr>
          <a:xfrm xmlns:a="http://schemas.openxmlformats.org/drawingml/2006/main">
            <a:off x="952500" y="4105275"/>
            <a:ext cx="19240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Creator import</a:t>
            </a:r>
          </a:p>
        </p:txBody>
      </p:sp>
      <p:sp>
        <p:nvSpPr>
          <p:cNvPr id="15" name="">
            <a:extLst xmlns:a="http://schemas.openxmlformats.org/drawingml/2006/main">
              <a:ext uri="{FF2B5EF4-FFF2-40B4-BE49-F238E27FC236}">
                <a16:creationId xmlns:a16="http://schemas.microsoft.com/office/drawing/2014/main" id="{FAC08EE8-71CC-473F-B7A9-4155C007DF95}"/>
              </a:ext>
            </a:extLst>
          </p:cNvPr>
          <p:cNvSpPr>
            <a:spLocks xmlns:a="http://schemas.openxmlformats.org/drawingml/2006/main" noGrp="1"/>
          </p:cNvSpPr>
          <p:nvPr/>
        </p:nvSpPr>
        <p:spPr>
          <a:xfrm xmlns:a="http://schemas.openxmlformats.org/drawingml/2006/main">
            <a:off x="762000" y="4524375"/>
            <a:ext cx="95250" cy="95250"/>
          </a:xfrm>
          <a:prstGeom xmlns:a="http://schemas.openxmlformats.org/drawingml/2006/main" prst="ellipse">
            <a:avLst/>
          </a:prstGeom>
          <a:solidFill xmlns:a="http://schemas.openxmlformats.org/drawingml/2006/main">
            <a:srgbClr val="7EC8E3"/>
          </a:solidFill>
          <a:ln xmlns:a="http://schemas.openxmlformats.org/drawingml/2006/main" w="0">
            <a:solidFill>
              <a:srgbClr val="7EC8E3"/>
            </a:solidFill>
            <a:prstDash val="solid"/>
          </a:ln>
        </p:spPr>
      </p:sp>
      <p:sp>
        <p:nvSpPr>
          <p:cNvPr id="16" name="">
            <a:extLst xmlns:a="http://schemas.openxmlformats.org/drawingml/2006/main">
              <a:ext uri="{FF2B5EF4-FFF2-40B4-BE49-F238E27FC236}">
                <a16:creationId xmlns:a16="http://schemas.microsoft.com/office/drawing/2014/main" id="{AF847F26-F112-4FB9-BA95-E667F247D3F1}"/>
              </a:ext>
            </a:extLst>
          </p:cNvPr>
          <p:cNvSpPr>
            <a:spLocks xmlns:a="http://schemas.openxmlformats.org/drawingml/2006/main" noGrp="1"/>
          </p:cNvSpPr>
          <p:nvPr/>
        </p:nvSpPr>
        <p:spPr>
          <a:xfrm xmlns:a="http://schemas.openxmlformats.org/drawingml/2006/main">
            <a:off x="952500" y="4476750"/>
            <a:ext cx="19240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Synthetic demo</a:t>
            </a:r>
          </a:p>
        </p:txBody>
      </p:sp>
      <p:sp>
        <p:nvSpPr>
          <p:cNvPr id="17" name="">
            <a:extLst xmlns:a="http://schemas.openxmlformats.org/drawingml/2006/main">
              <a:ext uri="{FF2B5EF4-FFF2-40B4-BE49-F238E27FC236}">
                <a16:creationId xmlns:a16="http://schemas.microsoft.com/office/drawing/2014/main" id="{39462366-0207-47AE-A903-0718EF49BCE1}"/>
              </a:ext>
            </a:extLst>
          </p:cNvPr>
          <p:cNvSpPr>
            <a:spLocks xmlns:a="http://schemas.openxmlformats.org/drawingml/2006/main" noGrp="1"/>
          </p:cNvSpPr>
          <p:nvPr/>
        </p:nvSpPr>
        <p:spPr>
          <a:xfrm xmlns:a="http://schemas.openxmlformats.org/drawingml/2006/main">
            <a:off x="3181350" y="3219450"/>
            <a:ext cx="1524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9364"/>
          </a:bodyPr>
          <a:lstStyle xmlns:a="http://schemas.openxmlformats.org/drawingml/2006/main"/>
          <a:p xmlns:a="http://schemas.openxmlformats.org/drawingml/2006/main">
            <a:pPr algn="ctr">
              <a:lnSpc>
                <a:spcPct val="100000"/>
              </a:lnSpc>
              <a:buNone/>
              <a:defRPr sz="1350" b="1">
                <a:solidFill>
                  <a:srgbClr val="C9F24F"/>
                </a:solidFill>
                <a:latin typeface="Aptos"/>
                <a:ea typeface="Aptos"/>
                <a:cs typeface="Aptos"/>
              </a:defRPr>
            </a:pPr>
            <a:r>
              <a:rPr sz="1350" b="1">
                <a:solidFill>
                  <a:srgbClr val="C9F24F"/>
                </a:solidFill>
                <a:latin typeface="Aptos"/>
                <a:ea typeface="Aptos"/>
                <a:cs typeface="Aptos"/>
              </a:rPr>
              <a:t>→</a:t>
            </a:r>
          </a:p>
        </p:txBody>
      </p:sp>
      <p:sp>
        <p:nvSpPr>
          <p:cNvPr id="18" name="">
            <a:extLst xmlns:a="http://schemas.openxmlformats.org/drawingml/2006/main">
              <a:ext uri="{FF2B5EF4-FFF2-40B4-BE49-F238E27FC236}">
                <a16:creationId xmlns:a16="http://schemas.microsoft.com/office/drawing/2014/main" id="{F5F5C168-EBB8-4D36-9C11-0969CBB26BD3}"/>
              </a:ext>
            </a:extLst>
          </p:cNvPr>
          <p:cNvSpPr>
            <a:spLocks xmlns:a="http://schemas.openxmlformats.org/drawingml/2006/main" noGrp="1"/>
          </p:cNvSpPr>
          <p:nvPr/>
        </p:nvSpPr>
        <p:spPr>
          <a:xfrm xmlns:a="http://schemas.openxmlformats.org/drawingml/2006/main">
            <a:off x="3352800" y="2038350"/>
            <a:ext cx="2609850" cy="2914650"/>
          </a:xfrm>
          <a:prstGeom xmlns:a="http://schemas.openxmlformats.org/drawingml/2006/main" prst="roundRect">
            <a:avLst>
              <a:gd name="adj" fmla="val 5839"/>
            </a:avLst>
          </a:prstGeom>
          <a:solidFill xmlns:a="http://schemas.openxmlformats.org/drawingml/2006/main">
            <a:srgbClr val="202518"/>
          </a:solidFill>
          <a:ln xmlns:a="http://schemas.openxmlformats.org/drawingml/2006/main" w="9525">
            <a:solidFill>
              <a:srgbClr val="C9F24F">
                <a:alpha val="55000"/>
              </a:srgbClr>
            </a:solidFill>
            <a:prstDash val="solid"/>
          </a:ln>
        </p:spPr>
        <p:style>
          <a:lnRef xmlns:a="http://schemas.openxmlformats.org/drawingml/2006/main" idx="0"/>
          <a:fillRef xmlns:a="http://schemas.openxmlformats.org/drawingml/2006/main" idx="0"/>
          <a:effectRef xmlns:a="http://schemas.openxmlformats.org/drawingml/2006/main" idx="8"/>
          <a:fontRef xmlns:a="http://schemas.openxmlformats.org/drawingml/2006/main" idx="major"/>
        </p:style>
      </p:sp>
      <p:sp>
        <p:nvSpPr>
          <p:cNvPr id="19" name="">
            <a:extLst xmlns:a="http://schemas.openxmlformats.org/drawingml/2006/main">
              <a:ext uri="{FF2B5EF4-FFF2-40B4-BE49-F238E27FC236}">
                <a16:creationId xmlns:a16="http://schemas.microsoft.com/office/drawing/2014/main" id="{AD13A1E3-5172-4FCB-BAA0-12D65C751D77}"/>
              </a:ext>
            </a:extLst>
          </p:cNvPr>
          <p:cNvSpPr>
            <a:spLocks xmlns:a="http://schemas.openxmlformats.org/drawingml/2006/main" noGrp="1"/>
          </p:cNvSpPr>
          <p:nvPr/>
        </p:nvSpPr>
        <p:spPr>
          <a:xfrm xmlns:a="http://schemas.openxmlformats.org/drawingml/2006/main">
            <a:off x="3562350" y="2228850"/>
            <a:ext cx="6477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550" b="1">
                <a:solidFill>
                  <a:srgbClr val="C9F24F"/>
                </a:solidFill>
                <a:latin typeface="Georgia"/>
                <a:ea typeface="Georgia"/>
                <a:cs typeface="Georgia"/>
              </a:defRPr>
            </a:pPr>
            <a:r>
              <a:rPr sz="2550" b="1">
                <a:solidFill>
                  <a:srgbClr val="C9F24F"/>
                </a:solidFill>
                <a:latin typeface="Georgia"/>
                <a:ea typeface="Georgia"/>
                <a:cs typeface="Georgia"/>
              </a:rPr>
              <a:t>02</a:t>
            </a:r>
          </a:p>
        </p:txBody>
      </p:sp>
      <p:sp>
        <p:nvSpPr>
          <p:cNvPr id="20" name="">
            <a:extLst xmlns:a="http://schemas.openxmlformats.org/drawingml/2006/main">
              <a:ext uri="{FF2B5EF4-FFF2-40B4-BE49-F238E27FC236}">
                <a16:creationId xmlns:a16="http://schemas.microsoft.com/office/drawing/2014/main" id="{F7F328AB-C77D-487A-AFE8-65F675B0AB46}"/>
              </a:ext>
            </a:extLst>
          </p:cNvPr>
          <p:cNvSpPr>
            <a:spLocks xmlns:a="http://schemas.openxmlformats.org/drawingml/2006/main" noGrp="1"/>
          </p:cNvSpPr>
          <p:nvPr/>
        </p:nvSpPr>
        <p:spPr>
          <a:xfrm xmlns:a="http://schemas.openxmlformats.org/drawingml/2006/main">
            <a:off x="4286250" y="2314575"/>
            <a:ext cx="14097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975" b="1">
                <a:solidFill>
                  <a:srgbClr val="C9F24F"/>
                </a:solidFill>
                <a:latin typeface="Aptos"/>
                <a:ea typeface="Aptos"/>
                <a:cs typeface="Aptos"/>
              </a:defRPr>
            </a:pPr>
            <a:r>
              <a:rPr sz="975" b="1">
                <a:solidFill>
                  <a:srgbClr val="C9F24F"/>
                </a:solidFill>
                <a:latin typeface="Aptos"/>
                <a:ea typeface="Aptos"/>
                <a:cs typeface="Aptos"/>
              </a:rPr>
              <a:t>DECIDE</a:t>
            </a:r>
          </a:p>
        </p:txBody>
      </p:sp>
      <p:sp>
        <p:nvSpPr>
          <p:cNvPr id="21" name="">
            <a:extLst xmlns:a="http://schemas.openxmlformats.org/drawingml/2006/main">
              <a:ext uri="{FF2B5EF4-FFF2-40B4-BE49-F238E27FC236}">
                <a16:creationId xmlns:a16="http://schemas.microsoft.com/office/drawing/2014/main" id="{3A35F427-E072-4EBF-ADE0-1F6655C87AF6}"/>
              </a:ext>
            </a:extLst>
          </p:cNvPr>
          <p:cNvSpPr>
            <a:spLocks xmlns:a="http://schemas.openxmlformats.org/drawingml/2006/main" noGrp="1"/>
          </p:cNvSpPr>
          <p:nvPr/>
        </p:nvSpPr>
        <p:spPr>
          <a:xfrm xmlns:a="http://schemas.openxmlformats.org/drawingml/2006/main">
            <a:off x="3562350" y="2857500"/>
            <a:ext cx="21526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650" b="1">
                <a:solidFill>
                  <a:srgbClr val="F4F3EE"/>
                </a:solidFill>
                <a:latin typeface="Georgia"/>
                <a:ea typeface="Georgia"/>
                <a:cs typeface="Georgia"/>
              </a:defRPr>
            </a:pPr>
            <a:r>
              <a:rPr sz="1650" b="1">
                <a:solidFill>
                  <a:srgbClr val="F4F3EE"/>
                </a:solidFill>
                <a:latin typeface="Georgia"/>
                <a:ea typeface="Georgia"/>
                <a:cs typeface="Georgia"/>
              </a:rPr>
              <a:t>Choose with evidence</a:t>
            </a:r>
          </a:p>
        </p:txBody>
      </p:sp>
      <p:sp>
        <p:nvSpPr>
          <p:cNvPr id="22" name="">
            <a:extLst xmlns:a="http://schemas.openxmlformats.org/drawingml/2006/main">
              <a:ext uri="{FF2B5EF4-FFF2-40B4-BE49-F238E27FC236}">
                <a16:creationId xmlns:a16="http://schemas.microsoft.com/office/drawing/2014/main" id="{E203B879-E67E-4F19-A4E0-FC73B5B56418}"/>
              </a:ext>
            </a:extLst>
          </p:cNvPr>
          <p:cNvSpPr>
            <a:spLocks xmlns:a="http://schemas.openxmlformats.org/drawingml/2006/main" noGrp="1"/>
          </p:cNvSpPr>
          <p:nvPr/>
        </p:nvSpPr>
        <p:spPr>
          <a:xfrm xmlns:a="http://schemas.openxmlformats.org/drawingml/2006/main">
            <a:off x="3562350" y="3562350"/>
            <a:ext cx="2152650" cy="0"/>
          </a:xfrm>
          <a:prstGeom xmlns:a="http://schemas.openxmlformats.org/drawingml/2006/main" prst="line">
            <a:avLst/>
          </a:prstGeom>
          <a:noFill xmlns:a="http://schemas.openxmlformats.org/drawingml/2006/main"/>
          <a:ln xmlns:a="http://schemas.openxmlformats.org/drawingml/2006/main" w="9525">
            <a:solidFill>
              <a:srgbClr val="F4F3EE">
                <a:alpha val="12000"/>
              </a:srgbClr>
            </a:solidFill>
            <a:prstDash val="solid"/>
          </a:ln>
        </p:spPr>
      </p:sp>
      <p:sp>
        <p:nvSpPr>
          <p:cNvPr id="23" name="">
            <a:extLst xmlns:a="http://schemas.openxmlformats.org/drawingml/2006/main">
              <a:ext uri="{FF2B5EF4-FFF2-40B4-BE49-F238E27FC236}">
                <a16:creationId xmlns:a16="http://schemas.microsoft.com/office/drawing/2014/main" id="{862204D3-06B2-429C-8A8B-574A9D041FC9}"/>
              </a:ext>
            </a:extLst>
          </p:cNvPr>
          <p:cNvSpPr>
            <a:spLocks xmlns:a="http://schemas.openxmlformats.org/drawingml/2006/main" noGrp="1"/>
          </p:cNvSpPr>
          <p:nvPr/>
        </p:nvSpPr>
        <p:spPr>
          <a:xfrm xmlns:a="http://schemas.openxmlformats.org/drawingml/2006/main">
            <a:off x="3581400" y="3781425"/>
            <a:ext cx="95250" cy="95250"/>
          </a:xfrm>
          <a:prstGeom xmlns:a="http://schemas.openxmlformats.org/drawingml/2006/main" prst="ellipse">
            <a:avLst/>
          </a:prstGeom>
          <a:solidFill xmlns:a="http://schemas.openxmlformats.org/drawingml/2006/main">
            <a:srgbClr val="C9F24F"/>
          </a:solidFill>
          <a:ln xmlns:a="http://schemas.openxmlformats.org/drawingml/2006/main" w="0">
            <a:solidFill>
              <a:srgbClr val="C9F24F"/>
            </a:solidFill>
            <a:prstDash val="solid"/>
          </a:ln>
        </p:spPr>
      </p:sp>
      <p:sp>
        <p:nvSpPr>
          <p:cNvPr id="24" name="">
            <a:extLst xmlns:a="http://schemas.openxmlformats.org/drawingml/2006/main">
              <a:ext uri="{FF2B5EF4-FFF2-40B4-BE49-F238E27FC236}">
                <a16:creationId xmlns:a16="http://schemas.microsoft.com/office/drawing/2014/main" id="{E382CB31-3D35-4854-AB61-6D96C1270E1E}"/>
              </a:ext>
            </a:extLst>
          </p:cNvPr>
          <p:cNvSpPr>
            <a:spLocks xmlns:a="http://schemas.openxmlformats.org/drawingml/2006/main" noGrp="1"/>
          </p:cNvSpPr>
          <p:nvPr/>
        </p:nvSpPr>
        <p:spPr>
          <a:xfrm xmlns:a="http://schemas.openxmlformats.org/drawingml/2006/main">
            <a:off x="3771900" y="3733800"/>
            <a:ext cx="19240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82386"/>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Exactly 3 scored opportunities</a:t>
            </a:r>
          </a:p>
        </p:txBody>
      </p:sp>
      <p:sp>
        <p:nvSpPr>
          <p:cNvPr id="25" name="">
            <a:extLst xmlns:a="http://schemas.openxmlformats.org/drawingml/2006/main">
              <a:ext uri="{FF2B5EF4-FFF2-40B4-BE49-F238E27FC236}">
                <a16:creationId xmlns:a16="http://schemas.microsoft.com/office/drawing/2014/main" id="{DA1F8AB1-F1AA-4023-AF18-93B453FF9575}"/>
              </a:ext>
            </a:extLst>
          </p:cNvPr>
          <p:cNvSpPr>
            <a:spLocks xmlns:a="http://schemas.openxmlformats.org/drawingml/2006/main" noGrp="1"/>
          </p:cNvSpPr>
          <p:nvPr/>
        </p:nvSpPr>
        <p:spPr>
          <a:xfrm xmlns:a="http://schemas.openxmlformats.org/drawingml/2006/main">
            <a:off x="3581400" y="4152900"/>
            <a:ext cx="95250" cy="95250"/>
          </a:xfrm>
          <a:prstGeom xmlns:a="http://schemas.openxmlformats.org/drawingml/2006/main" prst="ellipse">
            <a:avLst/>
          </a:prstGeom>
          <a:solidFill xmlns:a="http://schemas.openxmlformats.org/drawingml/2006/main">
            <a:srgbClr val="C9F24F"/>
          </a:solidFill>
          <a:ln xmlns:a="http://schemas.openxmlformats.org/drawingml/2006/main" w="0">
            <a:solidFill>
              <a:srgbClr val="C9F24F"/>
            </a:solidFill>
            <a:prstDash val="solid"/>
          </a:ln>
        </p:spPr>
      </p:sp>
      <p:sp>
        <p:nvSpPr>
          <p:cNvPr id="26" name="">
            <a:extLst xmlns:a="http://schemas.openxmlformats.org/drawingml/2006/main">
              <a:ext uri="{FF2B5EF4-FFF2-40B4-BE49-F238E27FC236}">
                <a16:creationId xmlns:a16="http://schemas.microsoft.com/office/drawing/2014/main" id="{91E03434-B5FD-44A1-9B26-E72421A3EB48}"/>
              </a:ext>
            </a:extLst>
          </p:cNvPr>
          <p:cNvSpPr>
            <a:spLocks xmlns:a="http://schemas.openxmlformats.org/drawingml/2006/main" noGrp="1"/>
          </p:cNvSpPr>
          <p:nvPr/>
        </p:nvSpPr>
        <p:spPr>
          <a:xfrm xmlns:a="http://schemas.openxmlformats.org/drawingml/2006/main">
            <a:off x="3771900" y="4105275"/>
            <a:ext cx="19240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87347"/>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Request · question · reaction</a:t>
            </a:r>
          </a:p>
        </p:txBody>
      </p:sp>
      <p:sp>
        <p:nvSpPr>
          <p:cNvPr id="27" name="">
            <a:extLst xmlns:a="http://schemas.openxmlformats.org/drawingml/2006/main">
              <a:ext uri="{FF2B5EF4-FFF2-40B4-BE49-F238E27FC236}">
                <a16:creationId xmlns:a16="http://schemas.microsoft.com/office/drawing/2014/main" id="{63EB02B1-A6D3-4B93-BBF5-00A1C754F365}"/>
              </a:ext>
            </a:extLst>
          </p:cNvPr>
          <p:cNvSpPr>
            <a:spLocks xmlns:a="http://schemas.openxmlformats.org/drawingml/2006/main" noGrp="1"/>
          </p:cNvSpPr>
          <p:nvPr/>
        </p:nvSpPr>
        <p:spPr>
          <a:xfrm xmlns:a="http://schemas.openxmlformats.org/drawingml/2006/main">
            <a:off x="3581400" y="4524375"/>
            <a:ext cx="95250" cy="95250"/>
          </a:xfrm>
          <a:prstGeom xmlns:a="http://schemas.openxmlformats.org/drawingml/2006/main" prst="ellipse">
            <a:avLst/>
          </a:prstGeom>
          <a:solidFill xmlns:a="http://schemas.openxmlformats.org/drawingml/2006/main">
            <a:srgbClr val="C9F24F"/>
          </a:solidFill>
          <a:ln xmlns:a="http://schemas.openxmlformats.org/drawingml/2006/main" w="0">
            <a:solidFill>
              <a:srgbClr val="C9F24F"/>
            </a:solidFill>
            <a:prstDash val="solid"/>
          </a:ln>
        </p:spPr>
      </p:sp>
      <p:sp>
        <p:nvSpPr>
          <p:cNvPr id="28" name="">
            <a:extLst xmlns:a="http://schemas.openxmlformats.org/drawingml/2006/main">
              <a:ext uri="{FF2B5EF4-FFF2-40B4-BE49-F238E27FC236}">
                <a16:creationId xmlns:a16="http://schemas.microsoft.com/office/drawing/2014/main" id="{86E52FEC-B1F2-4E27-B78E-82812B2A2FE3}"/>
              </a:ext>
            </a:extLst>
          </p:cNvPr>
          <p:cNvSpPr>
            <a:spLocks xmlns:a="http://schemas.openxmlformats.org/drawingml/2006/main" noGrp="1"/>
          </p:cNvSpPr>
          <p:nvPr/>
        </p:nvSpPr>
        <p:spPr>
          <a:xfrm xmlns:a="http://schemas.openxmlformats.org/drawingml/2006/main">
            <a:off x="3771900" y="4476750"/>
            <a:ext cx="19240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9303"/>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Comments stay attached</a:t>
            </a:r>
          </a:p>
        </p:txBody>
      </p:sp>
      <p:sp>
        <p:nvSpPr>
          <p:cNvPr id="29" name="">
            <a:extLst xmlns:a="http://schemas.openxmlformats.org/drawingml/2006/main">
              <a:ext uri="{FF2B5EF4-FFF2-40B4-BE49-F238E27FC236}">
                <a16:creationId xmlns:a16="http://schemas.microsoft.com/office/drawing/2014/main" id="{365C0618-777A-4E12-B282-33611DE961D3}"/>
              </a:ext>
            </a:extLst>
          </p:cNvPr>
          <p:cNvSpPr>
            <a:spLocks xmlns:a="http://schemas.openxmlformats.org/drawingml/2006/main" noGrp="1"/>
          </p:cNvSpPr>
          <p:nvPr/>
        </p:nvSpPr>
        <p:spPr>
          <a:xfrm xmlns:a="http://schemas.openxmlformats.org/drawingml/2006/main">
            <a:off x="6000750" y="3219450"/>
            <a:ext cx="1524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9364"/>
          </a:bodyPr>
          <a:lstStyle xmlns:a="http://schemas.openxmlformats.org/drawingml/2006/main"/>
          <a:p xmlns:a="http://schemas.openxmlformats.org/drawingml/2006/main">
            <a:pPr algn="ctr">
              <a:lnSpc>
                <a:spcPct val="100000"/>
              </a:lnSpc>
              <a:buNone/>
              <a:defRPr sz="1350" b="1">
                <a:solidFill>
                  <a:srgbClr val="C9F24F"/>
                </a:solidFill>
                <a:latin typeface="Aptos"/>
                <a:ea typeface="Aptos"/>
                <a:cs typeface="Aptos"/>
              </a:defRPr>
            </a:pPr>
            <a:r>
              <a:rPr sz="1350" b="1">
                <a:solidFill>
                  <a:srgbClr val="C9F24F"/>
                </a:solidFill>
                <a:latin typeface="Aptos"/>
                <a:ea typeface="Aptos"/>
                <a:cs typeface="Aptos"/>
              </a:rPr>
              <a:t>→</a:t>
            </a:r>
          </a:p>
        </p:txBody>
      </p:sp>
      <p:sp>
        <p:nvSpPr>
          <p:cNvPr id="30" name="">
            <a:extLst xmlns:a="http://schemas.openxmlformats.org/drawingml/2006/main">
              <a:ext uri="{FF2B5EF4-FFF2-40B4-BE49-F238E27FC236}">
                <a16:creationId xmlns:a16="http://schemas.microsoft.com/office/drawing/2014/main" id="{E5F6461D-BE8C-4D05-8EA1-70B9E32094A6}"/>
              </a:ext>
            </a:extLst>
          </p:cNvPr>
          <p:cNvSpPr>
            <a:spLocks xmlns:a="http://schemas.openxmlformats.org/drawingml/2006/main" noGrp="1"/>
          </p:cNvSpPr>
          <p:nvPr/>
        </p:nvSpPr>
        <p:spPr>
          <a:xfrm xmlns:a="http://schemas.openxmlformats.org/drawingml/2006/main">
            <a:off x="6172200" y="2038350"/>
            <a:ext cx="2609850" cy="2914650"/>
          </a:xfrm>
          <a:prstGeom xmlns:a="http://schemas.openxmlformats.org/drawingml/2006/main" prst="roundRect">
            <a:avLst>
              <a:gd name="adj" fmla="val 5839"/>
            </a:avLst>
          </a:prstGeom>
          <a:solidFill xmlns:a="http://schemas.openxmlformats.org/drawingml/2006/main">
            <a:srgbClr val="161713"/>
          </a:solidFill>
          <a:ln xmlns:a="http://schemas.openxmlformats.org/drawingml/2006/main" w="9525">
            <a:solidFill>
              <a:srgbClr val="F4F3EE">
                <a:alpha val="24000"/>
              </a:srgbClr>
            </a:solidFill>
            <a:prstDash val="solid"/>
          </a:ln>
        </p:spPr>
        <p:style>
          <a:lnRef xmlns:a="http://schemas.openxmlformats.org/drawingml/2006/main" idx="0"/>
          <a:fillRef xmlns:a="http://schemas.openxmlformats.org/drawingml/2006/main" idx="0"/>
          <a:effectRef xmlns:a="http://schemas.openxmlformats.org/drawingml/2006/main" idx="8"/>
          <a:fontRef xmlns:a="http://schemas.openxmlformats.org/drawingml/2006/main" idx="major"/>
        </p:style>
      </p:sp>
      <p:sp>
        <p:nvSpPr>
          <p:cNvPr id="31" name="">
            <a:extLst xmlns:a="http://schemas.openxmlformats.org/drawingml/2006/main">
              <a:ext uri="{FF2B5EF4-FFF2-40B4-BE49-F238E27FC236}">
                <a16:creationId xmlns:a16="http://schemas.microsoft.com/office/drawing/2014/main" id="{11CFBFA2-F93F-4B33-AB06-19F217FAB984}"/>
              </a:ext>
            </a:extLst>
          </p:cNvPr>
          <p:cNvSpPr>
            <a:spLocks xmlns:a="http://schemas.openxmlformats.org/drawingml/2006/main" noGrp="1"/>
          </p:cNvSpPr>
          <p:nvPr/>
        </p:nvSpPr>
        <p:spPr>
          <a:xfrm xmlns:a="http://schemas.openxmlformats.org/drawingml/2006/main">
            <a:off x="6381750" y="2228850"/>
            <a:ext cx="6477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550" b="1">
                <a:solidFill>
                  <a:srgbClr val="F2C14F"/>
                </a:solidFill>
                <a:latin typeface="Georgia"/>
                <a:ea typeface="Georgia"/>
                <a:cs typeface="Georgia"/>
              </a:defRPr>
            </a:pPr>
            <a:r>
              <a:rPr sz="2550" b="1">
                <a:solidFill>
                  <a:srgbClr val="F2C14F"/>
                </a:solidFill>
                <a:latin typeface="Georgia"/>
                <a:ea typeface="Georgia"/>
                <a:cs typeface="Georgia"/>
              </a:rPr>
              <a:t>03</a:t>
            </a:r>
          </a:p>
        </p:txBody>
      </p:sp>
      <p:sp>
        <p:nvSpPr>
          <p:cNvPr id="32" name="">
            <a:extLst xmlns:a="http://schemas.openxmlformats.org/drawingml/2006/main">
              <a:ext uri="{FF2B5EF4-FFF2-40B4-BE49-F238E27FC236}">
                <a16:creationId xmlns:a16="http://schemas.microsoft.com/office/drawing/2014/main" id="{6DB1791E-CB2E-40A5-8C17-7643F704BA56}"/>
              </a:ext>
            </a:extLst>
          </p:cNvPr>
          <p:cNvSpPr>
            <a:spLocks xmlns:a="http://schemas.openxmlformats.org/drawingml/2006/main" noGrp="1"/>
          </p:cNvSpPr>
          <p:nvPr/>
        </p:nvSpPr>
        <p:spPr>
          <a:xfrm xmlns:a="http://schemas.openxmlformats.org/drawingml/2006/main">
            <a:off x="7105650" y="2314575"/>
            <a:ext cx="14097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975" b="1">
                <a:solidFill>
                  <a:srgbClr val="F2C14F"/>
                </a:solidFill>
                <a:latin typeface="Aptos"/>
                <a:ea typeface="Aptos"/>
                <a:cs typeface="Aptos"/>
              </a:defRPr>
            </a:pPr>
            <a:r>
              <a:rPr sz="975" b="1">
                <a:solidFill>
                  <a:srgbClr val="F2C14F"/>
                </a:solidFill>
                <a:latin typeface="Aptos"/>
                <a:ea typeface="Aptos"/>
                <a:cs typeface="Aptos"/>
              </a:rPr>
              <a:t>CREATE</a:t>
            </a:r>
          </a:p>
        </p:txBody>
      </p:sp>
      <p:sp>
        <p:nvSpPr>
          <p:cNvPr id="33" name="">
            <a:extLst xmlns:a="http://schemas.openxmlformats.org/drawingml/2006/main">
              <a:ext uri="{FF2B5EF4-FFF2-40B4-BE49-F238E27FC236}">
                <a16:creationId xmlns:a16="http://schemas.microsoft.com/office/drawing/2014/main" id="{7A23647C-6389-452B-A5C8-C946E8EA1DCC}"/>
              </a:ext>
            </a:extLst>
          </p:cNvPr>
          <p:cNvSpPr>
            <a:spLocks xmlns:a="http://schemas.openxmlformats.org/drawingml/2006/main" noGrp="1"/>
          </p:cNvSpPr>
          <p:nvPr/>
        </p:nvSpPr>
        <p:spPr>
          <a:xfrm xmlns:a="http://schemas.openxmlformats.org/drawingml/2006/main">
            <a:off x="6381750" y="2857500"/>
            <a:ext cx="21526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650" b="1">
                <a:solidFill>
                  <a:srgbClr val="F4F3EE"/>
                </a:solidFill>
                <a:latin typeface="Georgia"/>
                <a:ea typeface="Georgia"/>
                <a:cs typeface="Georgia"/>
              </a:defRPr>
            </a:pPr>
            <a:r>
              <a:rPr sz="1650" b="1">
                <a:solidFill>
                  <a:srgbClr val="F4F3EE"/>
                </a:solidFill>
                <a:latin typeface="Georgia"/>
                <a:ea typeface="Georgia"/>
                <a:cs typeface="Georgia"/>
              </a:rPr>
              <a:t>Answer in the right format</a:t>
            </a:r>
          </a:p>
        </p:txBody>
      </p:sp>
      <p:sp>
        <p:nvSpPr>
          <p:cNvPr id="34" name="">
            <a:extLst xmlns:a="http://schemas.openxmlformats.org/drawingml/2006/main">
              <a:ext uri="{FF2B5EF4-FFF2-40B4-BE49-F238E27FC236}">
                <a16:creationId xmlns:a16="http://schemas.microsoft.com/office/drawing/2014/main" id="{5E58C296-C290-4225-80F2-2C2C2F2ED674}"/>
              </a:ext>
            </a:extLst>
          </p:cNvPr>
          <p:cNvSpPr>
            <a:spLocks xmlns:a="http://schemas.openxmlformats.org/drawingml/2006/main" noGrp="1"/>
          </p:cNvSpPr>
          <p:nvPr/>
        </p:nvSpPr>
        <p:spPr>
          <a:xfrm xmlns:a="http://schemas.openxmlformats.org/drawingml/2006/main">
            <a:off x="6381750" y="3562350"/>
            <a:ext cx="2152650" cy="0"/>
          </a:xfrm>
          <a:prstGeom xmlns:a="http://schemas.openxmlformats.org/drawingml/2006/main" prst="line">
            <a:avLst/>
          </a:prstGeom>
          <a:noFill xmlns:a="http://schemas.openxmlformats.org/drawingml/2006/main"/>
          <a:ln xmlns:a="http://schemas.openxmlformats.org/drawingml/2006/main" w="9525">
            <a:solidFill>
              <a:srgbClr val="F4F3EE">
                <a:alpha val="12000"/>
              </a:srgbClr>
            </a:solidFill>
            <a:prstDash val="solid"/>
          </a:ln>
        </p:spPr>
      </p:sp>
      <p:sp>
        <p:nvSpPr>
          <p:cNvPr id="35" name="">
            <a:extLst xmlns:a="http://schemas.openxmlformats.org/drawingml/2006/main">
              <a:ext uri="{FF2B5EF4-FFF2-40B4-BE49-F238E27FC236}">
                <a16:creationId xmlns:a16="http://schemas.microsoft.com/office/drawing/2014/main" id="{2E3AB6BA-40AD-4B93-AB38-B481AE446D4F}"/>
              </a:ext>
            </a:extLst>
          </p:cNvPr>
          <p:cNvSpPr>
            <a:spLocks xmlns:a="http://schemas.openxmlformats.org/drawingml/2006/main" noGrp="1"/>
          </p:cNvSpPr>
          <p:nvPr/>
        </p:nvSpPr>
        <p:spPr>
          <a:xfrm xmlns:a="http://schemas.openxmlformats.org/drawingml/2006/main">
            <a:off x="6400800" y="3781425"/>
            <a:ext cx="95250" cy="95250"/>
          </a:xfrm>
          <a:prstGeom xmlns:a="http://schemas.openxmlformats.org/drawingml/2006/main" prst="ellipse">
            <a:avLst/>
          </a:prstGeom>
          <a:solidFill xmlns:a="http://schemas.openxmlformats.org/drawingml/2006/main">
            <a:srgbClr val="F2C14F"/>
          </a:solidFill>
          <a:ln xmlns:a="http://schemas.openxmlformats.org/drawingml/2006/main" w="0">
            <a:solidFill>
              <a:srgbClr val="F2C14F"/>
            </a:solidFill>
            <a:prstDash val="solid"/>
          </a:ln>
        </p:spPr>
      </p:sp>
      <p:sp>
        <p:nvSpPr>
          <p:cNvPr id="36" name="">
            <a:extLst xmlns:a="http://schemas.openxmlformats.org/drawingml/2006/main">
              <a:ext uri="{FF2B5EF4-FFF2-40B4-BE49-F238E27FC236}">
                <a16:creationId xmlns:a16="http://schemas.microsoft.com/office/drawing/2014/main" id="{913EB7C1-0AFB-4AFB-AF6A-DEB97BDE7F81}"/>
              </a:ext>
            </a:extLst>
          </p:cNvPr>
          <p:cNvSpPr>
            <a:spLocks xmlns:a="http://schemas.openxmlformats.org/drawingml/2006/main" noGrp="1"/>
          </p:cNvSpPr>
          <p:nvPr/>
        </p:nvSpPr>
        <p:spPr>
          <a:xfrm xmlns:a="http://schemas.openxmlformats.org/drawingml/2006/main">
            <a:off x="6591300" y="3733800"/>
            <a:ext cx="19240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YouTube Short</a:t>
            </a:r>
          </a:p>
        </p:txBody>
      </p:sp>
      <p:sp>
        <p:nvSpPr>
          <p:cNvPr id="37" name="">
            <a:extLst xmlns:a="http://schemas.openxmlformats.org/drawingml/2006/main">
              <a:ext uri="{FF2B5EF4-FFF2-40B4-BE49-F238E27FC236}">
                <a16:creationId xmlns:a16="http://schemas.microsoft.com/office/drawing/2014/main" id="{301B196F-CF8E-4F3A-A3F9-02F66A047C17}"/>
              </a:ext>
            </a:extLst>
          </p:cNvPr>
          <p:cNvSpPr>
            <a:spLocks xmlns:a="http://schemas.openxmlformats.org/drawingml/2006/main" noGrp="1"/>
          </p:cNvSpPr>
          <p:nvPr/>
        </p:nvSpPr>
        <p:spPr>
          <a:xfrm xmlns:a="http://schemas.openxmlformats.org/drawingml/2006/main">
            <a:off x="6400800" y="4152900"/>
            <a:ext cx="95250" cy="95250"/>
          </a:xfrm>
          <a:prstGeom xmlns:a="http://schemas.openxmlformats.org/drawingml/2006/main" prst="ellipse">
            <a:avLst/>
          </a:prstGeom>
          <a:solidFill xmlns:a="http://schemas.openxmlformats.org/drawingml/2006/main">
            <a:srgbClr val="F2C14F"/>
          </a:solidFill>
          <a:ln xmlns:a="http://schemas.openxmlformats.org/drawingml/2006/main" w="0">
            <a:solidFill>
              <a:srgbClr val="F2C14F"/>
            </a:solidFill>
            <a:prstDash val="solid"/>
          </a:ln>
        </p:spPr>
      </p:sp>
      <p:sp>
        <p:nvSpPr>
          <p:cNvPr id="38" name="">
            <a:extLst xmlns:a="http://schemas.openxmlformats.org/drawingml/2006/main">
              <a:ext uri="{FF2B5EF4-FFF2-40B4-BE49-F238E27FC236}">
                <a16:creationId xmlns:a16="http://schemas.microsoft.com/office/drawing/2014/main" id="{783D1911-C93B-435A-8458-310243097FBF}"/>
              </a:ext>
            </a:extLst>
          </p:cNvPr>
          <p:cNvSpPr>
            <a:spLocks xmlns:a="http://schemas.openxmlformats.org/drawingml/2006/main" noGrp="1"/>
          </p:cNvSpPr>
          <p:nvPr/>
        </p:nvSpPr>
        <p:spPr>
          <a:xfrm xmlns:a="http://schemas.openxmlformats.org/drawingml/2006/main">
            <a:off x="6591300" y="4105275"/>
            <a:ext cx="19240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LinkedIn document</a:t>
            </a:r>
          </a:p>
        </p:txBody>
      </p:sp>
      <p:sp>
        <p:nvSpPr>
          <p:cNvPr id="39" name="">
            <a:extLst xmlns:a="http://schemas.openxmlformats.org/drawingml/2006/main">
              <a:ext uri="{FF2B5EF4-FFF2-40B4-BE49-F238E27FC236}">
                <a16:creationId xmlns:a16="http://schemas.microsoft.com/office/drawing/2014/main" id="{9675E327-0096-4F37-B31A-565D0980F922}"/>
              </a:ext>
            </a:extLst>
          </p:cNvPr>
          <p:cNvSpPr>
            <a:spLocks xmlns:a="http://schemas.openxmlformats.org/drawingml/2006/main" noGrp="1"/>
          </p:cNvSpPr>
          <p:nvPr/>
        </p:nvSpPr>
        <p:spPr>
          <a:xfrm xmlns:a="http://schemas.openxmlformats.org/drawingml/2006/main">
            <a:off x="6400800" y="4524375"/>
            <a:ext cx="95250" cy="95250"/>
          </a:xfrm>
          <a:prstGeom xmlns:a="http://schemas.openxmlformats.org/drawingml/2006/main" prst="ellipse">
            <a:avLst/>
          </a:prstGeom>
          <a:solidFill xmlns:a="http://schemas.openxmlformats.org/drawingml/2006/main">
            <a:srgbClr val="F2C14F"/>
          </a:solidFill>
          <a:ln xmlns:a="http://schemas.openxmlformats.org/drawingml/2006/main" w="0">
            <a:solidFill>
              <a:srgbClr val="F2C14F"/>
            </a:solidFill>
            <a:prstDash val="solid"/>
          </a:ln>
        </p:spPr>
      </p:sp>
      <p:sp>
        <p:nvSpPr>
          <p:cNvPr id="40" name="">
            <a:extLst xmlns:a="http://schemas.openxmlformats.org/drawingml/2006/main">
              <a:ext uri="{FF2B5EF4-FFF2-40B4-BE49-F238E27FC236}">
                <a16:creationId xmlns:a16="http://schemas.microsoft.com/office/drawing/2014/main" id="{710AFFFF-12F9-4D3C-8F57-C777DEC8CF68}"/>
              </a:ext>
            </a:extLst>
          </p:cNvPr>
          <p:cNvSpPr>
            <a:spLocks xmlns:a="http://schemas.openxmlformats.org/drawingml/2006/main" noGrp="1"/>
          </p:cNvSpPr>
          <p:nvPr/>
        </p:nvSpPr>
        <p:spPr>
          <a:xfrm xmlns:a="http://schemas.openxmlformats.org/drawingml/2006/main">
            <a:off x="6591300" y="4476750"/>
            <a:ext cx="19240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Editable scene by scene</a:t>
            </a:r>
          </a:p>
        </p:txBody>
      </p:sp>
      <p:sp>
        <p:nvSpPr>
          <p:cNvPr id="41" name="">
            <a:extLst xmlns:a="http://schemas.openxmlformats.org/drawingml/2006/main">
              <a:ext uri="{FF2B5EF4-FFF2-40B4-BE49-F238E27FC236}">
                <a16:creationId xmlns:a16="http://schemas.microsoft.com/office/drawing/2014/main" id="{953EA272-07BF-42B7-A1CD-384F37AB4263}"/>
              </a:ext>
            </a:extLst>
          </p:cNvPr>
          <p:cNvSpPr>
            <a:spLocks xmlns:a="http://schemas.openxmlformats.org/drawingml/2006/main" noGrp="1"/>
          </p:cNvSpPr>
          <p:nvPr/>
        </p:nvSpPr>
        <p:spPr>
          <a:xfrm xmlns:a="http://schemas.openxmlformats.org/drawingml/2006/main">
            <a:off x="8820150" y="3219450"/>
            <a:ext cx="1524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9364"/>
          </a:bodyPr>
          <a:lstStyle xmlns:a="http://schemas.openxmlformats.org/drawingml/2006/main"/>
          <a:p xmlns:a="http://schemas.openxmlformats.org/drawingml/2006/main">
            <a:pPr algn="ctr">
              <a:lnSpc>
                <a:spcPct val="100000"/>
              </a:lnSpc>
              <a:buNone/>
              <a:defRPr sz="1350" b="1">
                <a:solidFill>
                  <a:srgbClr val="C9F24F"/>
                </a:solidFill>
                <a:latin typeface="Aptos"/>
                <a:ea typeface="Aptos"/>
                <a:cs typeface="Aptos"/>
              </a:defRPr>
            </a:pPr>
            <a:r>
              <a:rPr sz="1350" b="1">
                <a:solidFill>
                  <a:srgbClr val="C9F24F"/>
                </a:solidFill>
                <a:latin typeface="Aptos"/>
                <a:ea typeface="Aptos"/>
                <a:cs typeface="Aptos"/>
              </a:rPr>
              <a:t>→</a:t>
            </a:r>
          </a:p>
        </p:txBody>
      </p:sp>
      <p:sp>
        <p:nvSpPr>
          <p:cNvPr id="42" name="">
            <a:extLst xmlns:a="http://schemas.openxmlformats.org/drawingml/2006/main">
              <a:ext uri="{FF2B5EF4-FFF2-40B4-BE49-F238E27FC236}">
                <a16:creationId xmlns:a16="http://schemas.microsoft.com/office/drawing/2014/main" id="{111E2D8F-3EFC-4DF7-9353-BA6F2464DAC9}"/>
              </a:ext>
            </a:extLst>
          </p:cNvPr>
          <p:cNvSpPr>
            <a:spLocks xmlns:a="http://schemas.openxmlformats.org/drawingml/2006/main" noGrp="1"/>
          </p:cNvSpPr>
          <p:nvPr/>
        </p:nvSpPr>
        <p:spPr>
          <a:xfrm xmlns:a="http://schemas.openxmlformats.org/drawingml/2006/main">
            <a:off x="8991600" y="2038350"/>
            <a:ext cx="2609850" cy="2914650"/>
          </a:xfrm>
          <a:prstGeom xmlns:a="http://schemas.openxmlformats.org/drawingml/2006/main" prst="roundRect">
            <a:avLst>
              <a:gd name="adj" fmla="val 5839"/>
            </a:avLst>
          </a:prstGeom>
          <a:solidFill xmlns:a="http://schemas.openxmlformats.org/drawingml/2006/main">
            <a:srgbClr val="161713"/>
          </a:solidFill>
          <a:ln xmlns:a="http://schemas.openxmlformats.org/drawingml/2006/main" w="9525">
            <a:solidFill>
              <a:srgbClr val="F4F3EE">
                <a:alpha val="24000"/>
              </a:srgbClr>
            </a:solidFill>
            <a:prstDash val="solid"/>
          </a:ln>
        </p:spPr>
        <p:style>
          <a:lnRef xmlns:a="http://schemas.openxmlformats.org/drawingml/2006/main" idx="0"/>
          <a:fillRef xmlns:a="http://schemas.openxmlformats.org/drawingml/2006/main" idx="0"/>
          <a:effectRef xmlns:a="http://schemas.openxmlformats.org/drawingml/2006/main" idx="8"/>
          <a:fontRef xmlns:a="http://schemas.openxmlformats.org/drawingml/2006/main" idx="major"/>
        </p:style>
      </p:sp>
      <p:sp>
        <p:nvSpPr>
          <p:cNvPr id="43" name="">
            <a:extLst xmlns:a="http://schemas.openxmlformats.org/drawingml/2006/main">
              <a:ext uri="{FF2B5EF4-FFF2-40B4-BE49-F238E27FC236}">
                <a16:creationId xmlns:a16="http://schemas.microsoft.com/office/drawing/2014/main" id="{1037264A-1657-47A7-9C78-D5BD81C5C96B}"/>
              </a:ext>
            </a:extLst>
          </p:cNvPr>
          <p:cNvSpPr>
            <a:spLocks xmlns:a="http://schemas.openxmlformats.org/drawingml/2006/main" noGrp="1"/>
          </p:cNvSpPr>
          <p:nvPr/>
        </p:nvSpPr>
        <p:spPr>
          <a:xfrm xmlns:a="http://schemas.openxmlformats.org/drawingml/2006/main">
            <a:off x="9201150" y="2228850"/>
            <a:ext cx="6477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550" b="1">
                <a:solidFill>
                  <a:srgbClr val="7BD88F"/>
                </a:solidFill>
                <a:latin typeface="Georgia"/>
                <a:ea typeface="Georgia"/>
                <a:cs typeface="Georgia"/>
              </a:defRPr>
            </a:pPr>
            <a:r>
              <a:rPr sz="2550" b="1">
                <a:solidFill>
                  <a:srgbClr val="7BD88F"/>
                </a:solidFill>
                <a:latin typeface="Georgia"/>
                <a:ea typeface="Georgia"/>
                <a:cs typeface="Georgia"/>
              </a:rPr>
              <a:t>04</a:t>
            </a:r>
          </a:p>
        </p:txBody>
      </p:sp>
      <p:sp>
        <p:nvSpPr>
          <p:cNvPr id="44" name="">
            <a:extLst xmlns:a="http://schemas.openxmlformats.org/drawingml/2006/main">
              <a:ext uri="{FF2B5EF4-FFF2-40B4-BE49-F238E27FC236}">
                <a16:creationId xmlns:a16="http://schemas.microsoft.com/office/drawing/2014/main" id="{68CC90B5-5A72-4790-990C-CD96F292D683}"/>
              </a:ext>
            </a:extLst>
          </p:cNvPr>
          <p:cNvSpPr>
            <a:spLocks xmlns:a="http://schemas.openxmlformats.org/drawingml/2006/main" noGrp="1"/>
          </p:cNvSpPr>
          <p:nvPr/>
        </p:nvSpPr>
        <p:spPr>
          <a:xfrm xmlns:a="http://schemas.openxmlformats.org/drawingml/2006/main">
            <a:off x="9925050" y="2314575"/>
            <a:ext cx="14097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975" b="1">
                <a:solidFill>
                  <a:srgbClr val="7BD88F"/>
                </a:solidFill>
                <a:latin typeface="Aptos"/>
                <a:ea typeface="Aptos"/>
                <a:cs typeface="Aptos"/>
              </a:defRPr>
            </a:pPr>
            <a:r>
              <a:rPr sz="975" b="1">
                <a:solidFill>
                  <a:srgbClr val="7BD88F"/>
                </a:solidFill>
                <a:latin typeface="Aptos"/>
                <a:ea typeface="Aptos"/>
                <a:cs typeface="Aptos"/>
              </a:rPr>
              <a:t>PREFLIGHT</a:t>
            </a:r>
          </a:p>
        </p:txBody>
      </p:sp>
      <p:sp>
        <p:nvSpPr>
          <p:cNvPr id="45" name="">
            <a:extLst xmlns:a="http://schemas.openxmlformats.org/drawingml/2006/main">
              <a:ext uri="{FF2B5EF4-FFF2-40B4-BE49-F238E27FC236}">
                <a16:creationId xmlns:a16="http://schemas.microsoft.com/office/drawing/2014/main" id="{297A4F64-7F43-4244-A8C1-7E68D6672816}"/>
              </a:ext>
            </a:extLst>
          </p:cNvPr>
          <p:cNvSpPr>
            <a:spLocks xmlns:a="http://schemas.openxmlformats.org/drawingml/2006/main" noGrp="1"/>
          </p:cNvSpPr>
          <p:nvPr/>
        </p:nvSpPr>
        <p:spPr>
          <a:xfrm xmlns:a="http://schemas.openxmlformats.org/drawingml/2006/main">
            <a:off x="9201150" y="2857500"/>
            <a:ext cx="21526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650" b="1">
                <a:solidFill>
                  <a:srgbClr val="F4F3EE"/>
                </a:solidFill>
                <a:latin typeface="Georgia"/>
                <a:ea typeface="Georgia"/>
                <a:cs typeface="Georgia"/>
              </a:defRPr>
            </a:pPr>
            <a:r>
              <a:rPr sz="1650" b="1">
                <a:solidFill>
                  <a:srgbClr val="F4F3EE"/>
                </a:solidFill>
                <a:latin typeface="Georgia"/>
                <a:ea typeface="Georgia"/>
                <a:cs typeface="Georgia"/>
              </a:rPr>
              <a:t>Check before export</a:t>
            </a:r>
          </a:p>
        </p:txBody>
      </p:sp>
      <p:sp>
        <p:nvSpPr>
          <p:cNvPr id="46" name="">
            <a:extLst xmlns:a="http://schemas.openxmlformats.org/drawingml/2006/main">
              <a:ext uri="{FF2B5EF4-FFF2-40B4-BE49-F238E27FC236}">
                <a16:creationId xmlns:a16="http://schemas.microsoft.com/office/drawing/2014/main" id="{7A607B04-019B-4792-B877-FCFD79E7D4A9}"/>
              </a:ext>
            </a:extLst>
          </p:cNvPr>
          <p:cNvSpPr>
            <a:spLocks xmlns:a="http://schemas.openxmlformats.org/drawingml/2006/main" noGrp="1"/>
          </p:cNvSpPr>
          <p:nvPr/>
        </p:nvSpPr>
        <p:spPr>
          <a:xfrm xmlns:a="http://schemas.openxmlformats.org/drawingml/2006/main">
            <a:off x="9201150" y="3562350"/>
            <a:ext cx="2152650" cy="0"/>
          </a:xfrm>
          <a:prstGeom xmlns:a="http://schemas.openxmlformats.org/drawingml/2006/main" prst="line">
            <a:avLst/>
          </a:prstGeom>
          <a:noFill xmlns:a="http://schemas.openxmlformats.org/drawingml/2006/main"/>
          <a:ln xmlns:a="http://schemas.openxmlformats.org/drawingml/2006/main" w="9525">
            <a:solidFill>
              <a:srgbClr val="F4F3EE">
                <a:alpha val="12000"/>
              </a:srgbClr>
            </a:solidFill>
            <a:prstDash val="solid"/>
          </a:ln>
        </p:spPr>
      </p:sp>
      <p:sp>
        <p:nvSpPr>
          <p:cNvPr id="47" name="">
            <a:extLst xmlns:a="http://schemas.openxmlformats.org/drawingml/2006/main">
              <a:ext uri="{FF2B5EF4-FFF2-40B4-BE49-F238E27FC236}">
                <a16:creationId xmlns:a16="http://schemas.microsoft.com/office/drawing/2014/main" id="{461E2E62-50DB-4C1C-B39A-B465DF78D24E}"/>
              </a:ext>
            </a:extLst>
          </p:cNvPr>
          <p:cNvSpPr>
            <a:spLocks xmlns:a="http://schemas.openxmlformats.org/drawingml/2006/main" noGrp="1"/>
          </p:cNvSpPr>
          <p:nvPr/>
        </p:nvSpPr>
        <p:spPr>
          <a:xfrm xmlns:a="http://schemas.openxmlformats.org/drawingml/2006/main">
            <a:off x="9220200" y="3781425"/>
            <a:ext cx="95250" cy="95250"/>
          </a:xfrm>
          <a:prstGeom xmlns:a="http://schemas.openxmlformats.org/drawingml/2006/main" prst="ellipse">
            <a:avLst/>
          </a:prstGeom>
          <a:solidFill xmlns:a="http://schemas.openxmlformats.org/drawingml/2006/main">
            <a:srgbClr val="7BD88F"/>
          </a:solidFill>
          <a:ln xmlns:a="http://schemas.openxmlformats.org/drawingml/2006/main" w="0">
            <a:solidFill>
              <a:srgbClr val="7BD88F"/>
            </a:solidFill>
            <a:prstDash val="solid"/>
          </a:ln>
        </p:spPr>
      </p:sp>
      <p:sp>
        <p:nvSpPr>
          <p:cNvPr id="48" name="">
            <a:extLst xmlns:a="http://schemas.openxmlformats.org/drawingml/2006/main">
              <a:ext uri="{FF2B5EF4-FFF2-40B4-BE49-F238E27FC236}">
                <a16:creationId xmlns:a16="http://schemas.microsoft.com/office/drawing/2014/main" id="{A0CE7EF1-76FC-496D-888F-AEBAD9B3BD55}"/>
              </a:ext>
            </a:extLst>
          </p:cNvPr>
          <p:cNvSpPr>
            <a:spLocks xmlns:a="http://schemas.openxmlformats.org/drawingml/2006/main" noGrp="1"/>
          </p:cNvSpPr>
          <p:nvPr/>
        </p:nvSpPr>
        <p:spPr>
          <a:xfrm xmlns:a="http://schemas.openxmlformats.org/drawingml/2006/main">
            <a:off x="9410700" y="3733800"/>
            <a:ext cx="19240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7 transparent checks</a:t>
            </a:r>
          </a:p>
        </p:txBody>
      </p:sp>
      <p:sp>
        <p:nvSpPr>
          <p:cNvPr id="49" name="">
            <a:extLst xmlns:a="http://schemas.openxmlformats.org/drawingml/2006/main">
              <a:ext uri="{FF2B5EF4-FFF2-40B4-BE49-F238E27FC236}">
                <a16:creationId xmlns:a16="http://schemas.microsoft.com/office/drawing/2014/main" id="{DA3112B7-E202-406A-9C3D-112CB2AE452C}"/>
              </a:ext>
            </a:extLst>
          </p:cNvPr>
          <p:cNvSpPr>
            <a:spLocks xmlns:a="http://schemas.openxmlformats.org/drawingml/2006/main" noGrp="1"/>
          </p:cNvSpPr>
          <p:nvPr/>
        </p:nvSpPr>
        <p:spPr>
          <a:xfrm xmlns:a="http://schemas.openxmlformats.org/drawingml/2006/main">
            <a:off x="9220200" y="4152900"/>
            <a:ext cx="95250" cy="95250"/>
          </a:xfrm>
          <a:prstGeom xmlns:a="http://schemas.openxmlformats.org/drawingml/2006/main" prst="ellipse">
            <a:avLst/>
          </a:prstGeom>
          <a:solidFill xmlns:a="http://schemas.openxmlformats.org/drawingml/2006/main">
            <a:srgbClr val="7BD88F"/>
          </a:solidFill>
          <a:ln xmlns:a="http://schemas.openxmlformats.org/drawingml/2006/main" w="0">
            <a:solidFill>
              <a:srgbClr val="7BD88F"/>
            </a:solidFill>
            <a:prstDash val="solid"/>
          </a:ln>
        </p:spPr>
      </p:sp>
      <p:sp>
        <p:nvSpPr>
          <p:cNvPr id="50" name="">
            <a:extLst xmlns:a="http://schemas.openxmlformats.org/drawingml/2006/main">
              <a:ext uri="{FF2B5EF4-FFF2-40B4-BE49-F238E27FC236}">
                <a16:creationId xmlns:a16="http://schemas.microsoft.com/office/drawing/2014/main" id="{61EB6FB0-D042-45D0-8220-B54A41ACA7D5}"/>
              </a:ext>
            </a:extLst>
          </p:cNvPr>
          <p:cNvSpPr>
            <a:spLocks xmlns:a="http://schemas.openxmlformats.org/drawingml/2006/main" noGrp="1"/>
          </p:cNvSpPr>
          <p:nvPr/>
        </p:nvSpPr>
        <p:spPr>
          <a:xfrm xmlns:a="http://schemas.openxmlformats.org/drawingml/2006/main">
            <a:off x="9410700" y="4105275"/>
            <a:ext cx="19240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Evidence · clarity · CTA</a:t>
            </a:r>
          </a:p>
        </p:txBody>
      </p:sp>
      <p:sp>
        <p:nvSpPr>
          <p:cNvPr id="51" name="">
            <a:extLst xmlns:a="http://schemas.openxmlformats.org/drawingml/2006/main">
              <a:ext uri="{FF2B5EF4-FFF2-40B4-BE49-F238E27FC236}">
                <a16:creationId xmlns:a16="http://schemas.microsoft.com/office/drawing/2014/main" id="{D5BBC076-801B-42D4-A170-9910B73300F5}"/>
              </a:ext>
            </a:extLst>
          </p:cNvPr>
          <p:cNvSpPr>
            <a:spLocks xmlns:a="http://schemas.openxmlformats.org/drawingml/2006/main" noGrp="1"/>
          </p:cNvSpPr>
          <p:nvPr/>
        </p:nvSpPr>
        <p:spPr>
          <a:xfrm xmlns:a="http://schemas.openxmlformats.org/drawingml/2006/main">
            <a:off x="9220200" y="4524375"/>
            <a:ext cx="95250" cy="95250"/>
          </a:xfrm>
          <a:prstGeom xmlns:a="http://schemas.openxmlformats.org/drawingml/2006/main" prst="ellipse">
            <a:avLst/>
          </a:prstGeom>
          <a:solidFill xmlns:a="http://schemas.openxmlformats.org/drawingml/2006/main">
            <a:srgbClr val="7BD88F"/>
          </a:solidFill>
          <a:ln xmlns:a="http://schemas.openxmlformats.org/drawingml/2006/main" w="0">
            <a:solidFill>
              <a:srgbClr val="7BD88F"/>
            </a:solidFill>
            <a:prstDash val="solid"/>
          </a:ln>
        </p:spPr>
      </p:sp>
      <p:sp>
        <p:nvSpPr>
          <p:cNvPr id="52" name="">
            <a:extLst xmlns:a="http://schemas.openxmlformats.org/drawingml/2006/main">
              <a:ext uri="{FF2B5EF4-FFF2-40B4-BE49-F238E27FC236}">
                <a16:creationId xmlns:a16="http://schemas.microsoft.com/office/drawing/2014/main" id="{98769CB6-4109-4C29-BDD4-20A35FBF8E33}"/>
              </a:ext>
            </a:extLst>
          </p:cNvPr>
          <p:cNvSpPr>
            <a:spLocks xmlns:a="http://schemas.openxmlformats.org/drawingml/2006/main" noGrp="1"/>
          </p:cNvSpPr>
          <p:nvPr/>
        </p:nvSpPr>
        <p:spPr>
          <a:xfrm xmlns:a="http://schemas.openxmlformats.org/drawingml/2006/main">
            <a:off x="9410700" y="4476750"/>
            <a:ext cx="19240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No automatic publishing</a:t>
            </a:r>
          </a:p>
        </p:txBody>
      </p:sp>
      <p:sp>
        <p:nvSpPr>
          <p:cNvPr id="53" name="">
            <a:extLst xmlns:a="http://schemas.openxmlformats.org/drawingml/2006/main">
              <a:ext uri="{FF2B5EF4-FFF2-40B4-BE49-F238E27FC236}">
                <a16:creationId xmlns:a16="http://schemas.microsoft.com/office/drawing/2014/main" id="{E48F78F5-7207-4D92-BABA-959B5F8D87B8}"/>
              </a:ext>
            </a:extLst>
          </p:cNvPr>
          <p:cNvSpPr>
            <a:spLocks xmlns:a="http://schemas.openxmlformats.org/drawingml/2006/main" noGrp="1"/>
          </p:cNvSpPr>
          <p:nvPr/>
        </p:nvSpPr>
        <p:spPr>
          <a:xfrm xmlns:a="http://schemas.openxmlformats.org/drawingml/2006/main">
            <a:off x="533400" y="5238750"/>
            <a:ext cx="11125200" cy="876300"/>
          </a:xfrm>
          <a:prstGeom xmlns:a="http://schemas.openxmlformats.org/drawingml/2006/main" prst="roundRect">
            <a:avLst>
              <a:gd name="adj" fmla="val 17391"/>
            </a:avLst>
          </a:prstGeom>
          <a:solidFill xmlns:a="http://schemas.openxmlformats.org/drawingml/2006/main">
            <a:srgbClr val="0B0C09">
              <a:alpha val="72000"/>
            </a:srgbClr>
          </a:solidFill>
          <a:ln xmlns:a="http://schemas.openxmlformats.org/drawingml/2006/main" w="9525">
            <a:solidFill>
              <a:srgbClr val="F4F3EE">
                <a:alpha val="24000"/>
              </a:srgbClr>
            </a:solidFill>
            <a:prstDash val="solid"/>
          </a:ln>
        </p:spPr>
      </p:sp>
      <p:sp>
        <p:nvSpPr>
          <p:cNvPr id="54" name="">
            <a:extLst xmlns:a="http://schemas.openxmlformats.org/drawingml/2006/main">
              <a:ext uri="{FF2B5EF4-FFF2-40B4-BE49-F238E27FC236}">
                <a16:creationId xmlns:a16="http://schemas.microsoft.com/office/drawing/2014/main" id="{2A0CA22F-0CEB-409A-9B94-A5FA2DC8610C}"/>
              </a:ext>
            </a:extLst>
          </p:cNvPr>
          <p:cNvSpPr>
            <a:spLocks xmlns:a="http://schemas.openxmlformats.org/drawingml/2006/main" noGrp="1"/>
          </p:cNvSpPr>
          <p:nvPr/>
        </p:nvSpPr>
        <p:spPr>
          <a:xfrm xmlns:a="http://schemas.openxmlformats.org/drawingml/2006/main">
            <a:off x="781050" y="5467350"/>
            <a:ext cx="13906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900" b="1">
                <a:solidFill>
                  <a:srgbClr val="7EC8E3"/>
                </a:solidFill>
                <a:latin typeface="Aptos"/>
                <a:ea typeface="Aptos"/>
                <a:cs typeface="Aptos"/>
              </a:defRPr>
            </a:pPr>
            <a:r>
              <a:rPr sz="900" b="1">
                <a:solidFill>
                  <a:srgbClr val="7EC8E3"/>
                </a:solidFill>
                <a:latin typeface="Aptos"/>
                <a:ea typeface="Aptos"/>
                <a:cs typeface="Aptos"/>
              </a:rPr>
              <a:t>EVIDENCE IN</a:t>
            </a:r>
          </a:p>
        </p:txBody>
      </p:sp>
      <p:sp>
        <p:nvSpPr>
          <p:cNvPr id="55" name="">
            <a:extLst xmlns:a="http://schemas.openxmlformats.org/drawingml/2006/main">
              <a:ext uri="{FF2B5EF4-FFF2-40B4-BE49-F238E27FC236}">
                <a16:creationId xmlns:a16="http://schemas.microsoft.com/office/drawing/2014/main" id="{C3155E26-44DF-4287-A2FA-7DF2162DE510}"/>
              </a:ext>
            </a:extLst>
          </p:cNvPr>
          <p:cNvSpPr>
            <a:spLocks xmlns:a="http://schemas.openxmlformats.org/drawingml/2006/main" noGrp="1"/>
          </p:cNvSpPr>
          <p:nvPr/>
        </p:nvSpPr>
        <p:spPr>
          <a:xfrm xmlns:a="http://schemas.openxmlformats.org/drawingml/2006/main">
            <a:off x="781050" y="5705475"/>
            <a:ext cx="2190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75" b="1">
                <a:solidFill>
                  <a:srgbClr val="F4F3EE"/>
                </a:solidFill>
                <a:latin typeface="Georgia"/>
                <a:ea typeface="Georgia"/>
                <a:cs typeface="Georgia"/>
              </a:defRPr>
            </a:pPr>
            <a:r>
              <a:rPr sz="1575" b="1">
                <a:solidFill>
                  <a:srgbClr val="F4F3EE"/>
                </a:solidFill>
                <a:latin typeface="Georgia"/>
                <a:ea typeface="Georgia"/>
                <a:cs typeface="Georgia"/>
              </a:rPr>
              <a:t>Editable decision</a:t>
            </a:r>
          </a:p>
        </p:txBody>
      </p:sp>
      <p:sp>
        <p:nvSpPr>
          <p:cNvPr id="56" name="">
            <a:extLst xmlns:a="http://schemas.openxmlformats.org/drawingml/2006/main">
              <a:ext uri="{FF2B5EF4-FFF2-40B4-BE49-F238E27FC236}">
                <a16:creationId xmlns:a16="http://schemas.microsoft.com/office/drawing/2014/main" id="{7ED98973-69D8-4E80-84A9-302E6B598A01}"/>
              </a:ext>
            </a:extLst>
          </p:cNvPr>
          <p:cNvSpPr>
            <a:spLocks xmlns:a="http://schemas.openxmlformats.org/drawingml/2006/main" noGrp="1"/>
          </p:cNvSpPr>
          <p:nvPr/>
        </p:nvSpPr>
        <p:spPr>
          <a:xfrm xmlns:a="http://schemas.openxmlformats.org/drawingml/2006/main">
            <a:off x="3238500" y="5514975"/>
            <a:ext cx="4572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0000"/>
              </a:lnSpc>
              <a:buNone/>
              <a:defRPr sz="1950" b="1">
                <a:solidFill>
                  <a:srgbClr val="C9F24F"/>
                </a:solidFill>
                <a:latin typeface="Aptos"/>
                <a:ea typeface="Aptos"/>
                <a:cs typeface="Aptos"/>
              </a:defRPr>
            </a:pPr>
            <a:r>
              <a:rPr sz="1950" b="1">
                <a:solidFill>
                  <a:srgbClr val="C9F24F"/>
                </a:solidFill>
                <a:latin typeface="Aptos"/>
                <a:ea typeface="Aptos"/>
                <a:cs typeface="Aptos"/>
              </a:rPr>
              <a:t>→</a:t>
            </a:r>
          </a:p>
        </p:txBody>
      </p:sp>
      <p:sp>
        <p:nvSpPr>
          <p:cNvPr id="57" name="">
            <a:extLst xmlns:a="http://schemas.openxmlformats.org/drawingml/2006/main">
              <a:ext uri="{FF2B5EF4-FFF2-40B4-BE49-F238E27FC236}">
                <a16:creationId xmlns:a16="http://schemas.microsoft.com/office/drawing/2014/main" id="{2F1E00E2-A206-4FA8-9158-8D13D70C99F5}"/>
              </a:ext>
            </a:extLst>
          </p:cNvPr>
          <p:cNvSpPr>
            <a:spLocks xmlns:a="http://schemas.openxmlformats.org/drawingml/2006/main" noGrp="1"/>
          </p:cNvSpPr>
          <p:nvPr/>
        </p:nvSpPr>
        <p:spPr>
          <a:xfrm xmlns:a="http://schemas.openxmlformats.org/drawingml/2006/main">
            <a:off x="4095750" y="5467350"/>
            <a:ext cx="13906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900" b="1">
                <a:solidFill>
                  <a:srgbClr val="F2C14F"/>
                </a:solidFill>
                <a:latin typeface="Aptos"/>
                <a:ea typeface="Aptos"/>
                <a:cs typeface="Aptos"/>
              </a:defRPr>
            </a:pPr>
            <a:r>
              <a:rPr sz="900" b="1">
                <a:solidFill>
                  <a:srgbClr val="F2C14F"/>
                </a:solidFill>
                <a:latin typeface="Aptos"/>
                <a:ea typeface="Aptos"/>
                <a:cs typeface="Aptos"/>
              </a:rPr>
              <a:t>DRAFT OUT</a:t>
            </a:r>
          </a:p>
        </p:txBody>
      </p:sp>
      <p:sp>
        <p:nvSpPr>
          <p:cNvPr id="58" name="">
            <a:extLst xmlns:a="http://schemas.openxmlformats.org/drawingml/2006/main">
              <a:ext uri="{FF2B5EF4-FFF2-40B4-BE49-F238E27FC236}">
                <a16:creationId xmlns:a16="http://schemas.microsoft.com/office/drawing/2014/main" id="{5EBCDDF6-D836-441D-A36D-BBA2D7FA919E}"/>
              </a:ext>
            </a:extLst>
          </p:cNvPr>
          <p:cNvSpPr>
            <a:spLocks xmlns:a="http://schemas.openxmlformats.org/drawingml/2006/main" noGrp="1"/>
          </p:cNvSpPr>
          <p:nvPr/>
        </p:nvSpPr>
        <p:spPr>
          <a:xfrm xmlns:a="http://schemas.openxmlformats.org/drawingml/2006/main">
            <a:off x="4095750" y="5705475"/>
            <a:ext cx="2667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75" b="1">
                <a:solidFill>
                  <a:srgbClr val="F4F3EE"/>
                </a:solidFill>
                <a:latin typeface="Georgia"/>
                <a:ea typeface="Georgia"/>
                <a:cs typeface="Georgia"/>
              </a:defRPr>
            </a:pPr>
            <a:r>
              <a:rPr sz="1575" b="1">
                <a:solidFill>
                  <a:srgbClr val="F4F3EE"/>
                </a:solidFill>
                <a:latin typeface="Georgia"/>
                <a:ea typeface="Georgia"/>
                <a:cs typeface="Georgia"/>
              </a:rPr>
              <a:t>YouTube or LinkedIn</a:t>
            </a:r>
          </a:p>
        </p:txBody>
      </p:sp>
      <p:sp>
        <p:nvSpPr>
          <p:cNvPr id="59" name="">
            <a:extLst xmlns:a="http://schemas.openxmlformats.org/drawingml/2006/main">
              <a:ext uri="{FF2B5EF4-FFF2-40B4-BE49-F238E27FC236}">
                <a16:creationId xmlns:a16="http://schemas.microsoft.com/office/drawing/2014/main" id="{FDD8945F-CA7E-4EF5-91E2-DEE1174D817E}"/>
              </a:ext>
            </a:extLst>
          </p:cNvPr>
          <p:cNvSpPr>
            <a:spLocks xmlns:a="http://schemas.openxmlformats.org/drawingml/2006/main" noGrp="1"/>
          </p:cNvSpPr>
          <p:nvPr/>
        </p:nvSpPr>
        <p:spPr>
          <a:xfrm xmlns:a="http://schemas.openxmlformats.org/drawingml/2006/main">
            <a:off x="7067550" y="5514975"/>
            <a:ext cx="4572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0000"/>
              </a:lnSpc>
              <a:buNone/>
              <a:defRPr sz="1950" b="1">
                <a:solidFill>
                  <a:srgbClr val="C9F24F"/>
                </a:solidFill>
                <a:latin typeface="Aptos"/>
                <a:ea typeface="Aptos"/>
                <a:cs typeface="Aptos"/>
              </a:defRPr>
            </a:pPr>
            <a:r>
              <a:rPr sz="1950" b="1">
                <a:solidFill>
                  <a:srgbClr val="C9F24F"/>
                </a:solidFill>
                <a:latin typeface="Aptos"/>
                <a:ea typeface="Aptos"/>
                <a:cs typeface="Aptos"/>
              </a:rPr>
              <a:t>→</a:t>
            </a:r>
          </a:p>
        </p:txBody>
      </p:sp>
      <p:sp>
        <p:nvSpPr>
          <p:cNvPr id="60" name="">
            <a:extLst xmlns:a="http://schemas.openxmlformats.org/drawingml/2006/main">
              <a:ext uri="{FF2B5EF4-FFF2-40B4-BE49-F238E27FC236}">
                <a16:creationId xmlns:a16="http://schemas.microsoft.com/office/drawing/2014/main" id="{BE7A8B0D-1833-448F-838D-74B1F4DCE9F6}"/>
              </a:ext>
            </a:extLst>
          </p:cNvPr>
          <p:cNvSpPr>
            <a:spLocks xmlns:a="http://schemas.openxmlformats.org/drawingml/2006/main" noGrp="1"/>
          </p:cNvSpPr>
          <p:nvPr/>
        </p:nvSpPr>
        <p:spPr>
          <a:xfrm xmlns:a="http://schemas.openxmlformats.org/drawingml/2006/main">
            <a:off x="7886700" y="5467350"/>
            <a:ext cx="17335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900" b="1">
                <a:solidFill>
                  <a:srgbClr val="7BD88F"/>
                </a:solidFill>
                <a:latin typeface="Aptos"/>
                <a:ea typeface="Aptos"/>
                <a:cs typeface="Aptos"/>
              </a:defRPr>
            </a:pPr>
            <a:r>
              <a:rPr sz="900" b="1">
                <a:solidFill>
                  <a:srgbClr val="7BD88F"/>
                </a:solidFill>
                <a:latin typeface="Aptos"/>
                <a:ea typeface="Aptos"/>
                <a:cs typeface="Aptos"/>
              </a:rPr>
              <a:t>LOCAL ARTIFACTS</a:t>
            </a:r>
          </a:p>
        </p:txBody>
      </p:sp>
      <p:sp>
        <p:nvSpPr>
          <p:cNvPr id="61" name="">
            <a:extLst xmlns:a="http://schemas.openxmlformats.org/drawingml/2006/main">
              <a:ext uri="{FF2B5EF4-FFF2-40B4-BE49-F238E27FC236}">
                <a16:creationId xmlns:a16="http://schemas.microsoft.com/office/drawing/2014/main" id="{EBBCEE48-832B-404A-A0F9-CF583A32A3A7}"/>
              </a:ext>
            </a:extLst>
          </p:cNvPr>
          <p:cNvSpPr>
            <a:spLocks xmlns:a="http://schemas.openxmlformats.org/drawingml/2006/main" noGrp="1"/>
          </p:cNvSpPr>
          <p:nvPr/>
        </p:nvSpPr>
        <p:spPr>
          <a:xfrm xmlns:a="http://schemas.openxmlformats.org/drawingml/2006/main">
            <a:off x="7886700" y="5705475"/>
            <a:ext cx="3238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75" b="1">
                <a:solidFill>
                  <a:srgbClr val="F4F3EE"/>
                </a:solidFill>
                <a:latin typeface="Georgia"/>
                <a:ea typeface="Georgia"/>
                <a:cs typeface="Georgia"/>
              </a:defRPr>
            </a:pPr>
            <a:r>
              <a:rPr sz="1575" b="1">
                <a:solidFill>
                  <a:srgbClr val="F4F3EE"/>
                </a:solidFill>
                <a:latin typeface="Georgia"/>
                <a:ea typeface="Georgia"/>
                <a:cs typeface="Georgia"/>
              </a:rPr>
              <a:t>Copy · storyboard · PNG · PDF</a:t>
            </a:r>
          </a:p>
        </p:txBody>
      </p:sp>
      <p:sp>
        <p:nvSpPr>
          <p:cNvPr id="62" name="">
            <a:extLst xmlns:a="http://schemas.openxmlformats.org/drawingml/2006/main">
              <a:ext uri="{FF2B5EF4-FFF2-40B4-BE49-F238E27FC236}">
                <a16:creationId xmlns:a16="http://schemas.microsoft.com/office/drawing/2014/main" id="{C072499D-32E4-4509-BF91-703CA3725E92}"/>
              </a:ext>
            </a:extLst>
          </p:cNvPr>
          <p:cNvSpPr>
            <a:spLocks xmlns:a="http://schemas.openxmlformats.org/drawingml/2006/main" noGrp="1"/>
          </p:cNvSpPr>
          <p:nvPr/>
        </p:nvSpPr>
        <p:spPr>
          <a:xfrm xmlns:a="http://schemas.openxmlformats.org/drawingml/2006/main">
            <a:off x="552450" y="6210300"/>
            <a:ext cx="7239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750" b="0">
                <a:solidFill>
                  <a:srgbClr val="8B8D81"/>
                </a:solidFill>
                <a:latin typeface="Aptos"/>
                <a:ea typeface="Aptos"/>
                <a:cs typeface="Aptos"/>
              </a:defRPr>
            </a:pPr>
            <a:r>
              <a:rPr sz="750" b="0">
                <a:solidFill>
                  <a:srgbClr val="8B8D81"/>
                </a:solidFill>
                <a:latin typeface="Aptos"/>
                <a:ea typeface="Aptos"/>
                <a:cs typeface="Aptos"/>
              </a:rPr>
              <a:t>*Live YouTube remains policy-, profile-, model-, and configuration-gated.</a:t>
            </a:r>
          </a:p>
        </p:txBody>
      </p:sp>
    </p:spTree>
    <p:extLst>
      <p:ext uri="{BB962C8B-B14F-4D97-AF65-F5344CB8AC3E}">
        <p14:creationId xmlns:p14="http://schemas.microsoft.com/office/powerpoint/2010/main" val="381701914"/>
      </p:ext>
    </p:extLst>
  </p:cSld>
</p:sld>
</file>

<file path=ppt/slides/slide4.xml><?xml version="1.0" encoding="utf-8"?>
<p:sld xmlns:p="http://schemas.openxmlformats.org/presentationml/2006/main">
  <p:cSld>
    <p:bg>
      <p:bgPr>
        <a:gradFill xmlns:a="http://schemas.openxmlformats.org/drawingml/2006/main">
          <a:gsLst>
            <a:gs pos="0">
              <a:srgbClr val="0F100D"/>
            </a:gs>
            <a:gs pos="100000">
              <a:srgbClr val="15170F"/>
            </a:gs>
          </a:gsLst>
          <a:lin ang="9000000"/>
        </a:gradFill>
      </p:bgPr>
    </p:bg>
    <p:spTree>
      <p:nvGrpSpPr>
        <p:cNvPr id="1" name=""/>
        <p:cNvGrpSpPr/>
        <p:nvPr/>
      </p:nvGrpSpPr>
      <p:grpSpPr>
        <a:xfrm xmlns:a="http://schemas.openxmlformats.org/drawingml/2006/main"/>
      </p:grpSpPr>
      <p:sp>
        <p:nvSpPr>
          <p:cNvPr id="31" name="">
            <a:extLst xmlns:a="http://schemas.openxmlformats.org/drawingml/2006/main">
              <a:ext uri="{FF2B5EF4-FFF2-40B4-BE49-F238E27FC236}">
                <a16:creationId xmlns:a16="http://schemas.microsoft.com/office/drawing/2014/main" id="{A387C9E3-FF33-47FC-B18F-C69D26BA902E}"/>
              </a:ext>
            </a:extLst>
          </p:cNvPr>
          <p:cNvSpPr>
            <a:spLocks xmlns:a="http://schemas.openxmlformats.org/drawingml/2006/main" noGrp="1"/>
          </p:cNvSpPr>
          <p:nvPr/>
        </p:nvSpPr>
        <p:spPr>
          <a:xfrm xmlns:a="http://schemas.openxmlformats.org/drawingml/2006/main">
            <a:off x="533400" y="304800"/>
            <a:ext cx="171450" cy="171450"/>
          </a:xfrm>
          <a:prstGeom xmlns:a="http://schemas.openxmlformats.org/drawingml/2006/main" prst="roundRect">
            <a:avLst>
              <a:gd name="adj" fmla="val 33333"/>
            </a:avLst>
          </a:prstGeom>
          <a:solidFill xmlns:a="http://schemas.openxmlformats.org/drawingml/2006/main">
            <a:srgbClr val="C9F24F"/>
          </a:solidFill>
          <a:ln xmlns:a="http://schemas.openxmlformats.org/drawingml/2006/main" w="0">
            <a:solidFill>
              <a:srgbClr val="C9F24F"/>
            </a:solidFill>
            <a:prstDash val="solid"/>
          </a:ln>
        </p:spPr>
      </p:sp>
      <p:sp>
        <p:nvSpPr>
          <p:cNvPr id="2" name="">
            <a:extLst xmlns:a="http://schemas.openxmlformats.org/drawingml/2006/main">
              <a:ext uri="{FF2B5EF4-FFF2-40B4-BE49-F238E27FC236}">
                <a16:creationId xmlns:a16="http://schemas.microsoft.com/office/drawing/2014/main" id="{49CBA36D-413F-45D2-801D-96F3C8869574}"/>
              </a:ext>
            </a:extLst>
          </p:cNvPr>
          <p:cNvSpPr>
            <a:spLocks xmlns:a="http://schemas.openxmlformats.org/drawingml/2006/main" noGrp="1"/>
          </p:cNvSpPr>
          <p:nvPr/>
        </p:nvSpPr>
        <p:spPr>
          <a:xfrm xmlns:a="http://schemas.openxmlformats.org/drawingml/2006/main">
            <a:off x="781050" y="295275"/>
            <a:ext cx="2095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975" b="1">
                <a:solidFill>
                  <a:srgbClr val="F4F3EE"/>
                </a:solidFill>
                <a:latin typeface="Aptos"/>
                <a:ea typeface="Aptos"/>
                <a:cs typeface="Aptos"/>
              </a:defRPr>
            </a:pPr>
            <a:r>
              <a:rPr sz="975" b="1">
                <a:solidFill>
                  <a:srgbClr val="F4F3EE"/>
                </a:solidFill>
                <a:latin typeface="Aptos"/>
                <a:ea typeface="Aptos"/>
                <a:cs typeface="Aptos"/>
              </a:rPr>
              <a:t>NEXTBESTCONTENT</a:t>
            </a:r>
          </a:p>
        </p:txBody>
      </p:sp>
      <p:sp>
        <p:nvSpPr>
          <p:cNvPr id="3" name="">
            <a:extLst xmlns:a="http://schemas.openxmlformats.org/drawingml/2006/main">
              <a:ext uri="{FF2B5EF4-FFF2-40B4-BE49-F238E27FC236}">
                <a16:creationId xmlns:a16="http://schemas.microsoft.com/office/drawing/2014/main" id="{FC0336B0-1F4E-48AE-BDEB-C6335EC8F4F0}"/>
              </a:ext>
            </a:extLst>
          </p:cNvPr>
          <p:cNvSpPr>
            <a:spLocks xmlns:a="http://schemas.openxmlformats.org/drawingml/2006/main" noGrp="1"/>
          </p:cNvSpPr>
          <p:nvPr/>
        </p:nvSpPr>
        <p:spPr>
          <a:xfrm xmlns:a="http://schemas.openxmlformats.org/drawingml/2006/main">
            <a:off x="10744200" y="295275"/>
            <a:ext cx="914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lnSpc>
                <a:spcPct val="100000"/>
              </a:lnSpc>
              <a:buNone/>
              <a:defRPr sz="900" b="1">
                <a:solidFill>
                  <a:srgbClr val="8B8D81"/>
                </a:solidFill>
                <a:latin typeface="Aptos"/>
                <a:ea typeface="Aptos"/>
                <a:cs typeface="Aptos"/>
              </a:defRPr>
            </a:pPr>
            <a:r>
              <a:rPr sz="900" b="1">
                <a:solidFill>
                  <a:srgbClr val="8B8D81"/>
                </a:solidFill>
                <a:latin typeface="Aptos"/>
                <a:ea typeface="Aptos"/>
                <a:cs typeface="Aptos"/>
              </a:rPr>
              <a:t>04 / 06</a:t>
            </a:r>
          </a:p>
        </p:txBody>
      </p:sp>
      <p:sp>
        <p:nvSpPr>
          <p:cNvPr id="4" name="slide-4-title">
            <a:extLst xmlns:a="http://schemas.openxmlformats.org/drawingml/2006/main">
              <a:ext uri="{FF2B5EF4-FFF2-40B4-BE49-F238E27FC236}">
                <a16:creationId xmlns:a16="http://schemas.microsoft.com/office/drawing/2014/main" id="{2E5CE6FE-5A75-438C-8F40-61F70A8FF23F}"/>
              </a:ext>
            </a:extLst>
          </p:cNvPr>
          <p:cNvSpPr>
            <a:spLocks xmlns:a="http://schemas.openxmlformats.org/drawingml/2006/main" noGrp="1"/>
          </p:cNvSpPr>
          <p:nvPr/>
        </p:nvSpPr>
        <p:spPr>
          <a:xfrm xmlns:a="http://schemas.openxmlformats.org/drawingml/2006/main">
            <a:off x="533400" y="762000"/>
            <a:ext cx="105727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2892"/>
          </a:bodyPr>
          <a:lstStyle xmlns:a="http://schemas.openxmlformats.org/drawingml/2006/main"/>
          <a:p xmlns:a="http://schemas.openxmlformats.org/drawingml/2006/main">
            <a:pPr algn="l">
              <a:lnSpc>
                <a:spcPct val="95000"/>
              </a:lnSpc>
              <a:buNone/>
              <a:defRPr sz="3150" b="1">
                <a:solidFill>
                  <a:srgbClr val="F4F3EE"/>
                </a:solidFill>
                <a:latin typeface="Georgia"/>
                <a:ea typeface="Georgia"/>
                <a:cs typeface="Georgia"/>
              </a:defRPr>
            </a:pPr>
            <a:r>
              <a:rPr sz="3150" b="1">
                <a:solidFill>
                  <a:srgbClr val="F4F3EE"/>
                </a:solidFill>
                <a:latin typeface="Georgia"/>
                <a:ea typeface="Georgia"/>
                <a:cs typeface="Georgia"/>
              </a:rPr>
              <a:t>Maya’s audience asks for the next story—and gets two answers</a:t>
            </a:r>
          </a:p>
        </p:txBody>
      </p:sp>
      <p:sp>
        <p:nvSpPr>
          <p:cNvPr id="5" name="">
            <a:extLst xmlns:a="http://schemas.openxmlformats.org/drawingml/2006/main">
              <a:ext uri="{FF2B5EF4-FFF2-40B4-BE49-F238E27FC236}">
                <a16:creationId xmlns:a16="http://schemas.microsoft.com/office/drawing/2014/main" id="{80369748-ADD4-4BFD-B8C1-1FCEFCADDF1C}"/>
              </a:ext>
            </a:extLst>
          </p:cNvPr>
          <p:cNvSpPr>
            <a:spLocks xmlns:a="http://schemas.openxmlformats.org/drawingml/2006/main" noGrp="1"/>
          </p:cNvSpPr>
          <p:nvPr/>
        </p:nvSpPr>
        <p:spPr>
          <a:xfrm xmlns:a="http://schemas.openxmlformats.org/drawingml/2006/main">
            <a:off x="533400" y="1524000"/>
            <a:ext cx="11125200" cy="857250"/>
          </a:xfrm>
          <a:prstGeom xmlns:a="http://schemas.openxmlformats.org/drawingml/2006/main" prst="roundRect">
            <a:avLst>
              <a:gd name="adj" fmla="val 17778"/>
            </a:avLst>
          </a:prstGeom>
          <a:solidFill xmlns:a="http://schemas.openxmlformats.org/drawingml/2006/main">
            <a:srgbClr val="1D1E18"/>
          </a:solidFill>
          <a:ln xmlns:a="http://schemas.openxmlformats.org/drawingml/2006/main" w="9525">
            <a:solidFill>
              <a:srgbClr val="C9F24F">
                <a:alpha val="38000"/>
              </a:srgbClr>
            </a:solidFill>
            <a:prstDash val="solid"/>
          </a:ln>
        </p:spPr>
      </p:sp>
      <p:sp>
        <p:nvSpPr>
          <p:cNvPr id="6" name="">
            <a:extLst xmlns:a="http://schemas.openxmlformats.org/drawingml/2006/main">
              <a:ext uri="{FF2B5EF4-FFF2-40B4-BE49-F238E27FC236}">
                <a16:creationId xmlns:a16="http://schemas.microsoft.com/office/drawing/2014/main" id="{C0AAB283-6D6F-4572-9590-887DA641E321}"/>
              </a:ext>
            </a:extLst>
          </p:cNvPr>
          <p:cNvSpPr>
            <a:spLocks xmlns:a="http://schemas.openxmlformats.org/drawingml/2006/main" noGrp="1"/>
          </p:cNvSpPr>
          <p:nvPr/>
        </p:nvSpPr>
        <p:spPr>
          <a:xfrm xmlns:a="http://schemas.openxmlformats.org/drawingml/2006/main">
            <a:off x="723900" y="1695450"/>
            <a:ext cx="1352550" cy="266700"/>
          </a:xfrm>
          <a:prstGeom xmlns:a="http://schemas.openxmlformats.org/drawingml/2006/main" prst="roundRect">
            <a:avLst>
              <a:gd name="adj" fmla="val 50000"/>
            </a:avLst>
          </a:prstGeom>
          <a:solidFill xmlns:a="http://schemas.openxmlformats.org/drawingml/2006/main">
            <a:srgbClr val="C9F24F"/>
          </a:solidFill>
          <a:ln xmlns:a="http://schemas.openxmlformats.org/drawingml/2006/main" w="9525">
            <a:solidFill>
              <a:srgbClr val="C9F24F"/>
            </a:solidFill>
            <a:prstDash val="solid"/>
          </a:ln>
        </p:spPr>
      </p:sp>
      <p:sp>
        <p:nvSpPr>
          <p:cNvPr id="7" name="">
            <a:extLst xmlns:a="http://schemas.openxmlformats.org/drawingml/2006/main">
              <a:ext uri="{FF2B5EF4-FFF2-40B4-BE49-F238E27FC236}">
                <a16:creationId xmlns:a16="http://schemas.microsoft.com/office/drawing/2014/main" id="{FF4C79EC-5A45-4995-A5EF-80BC7C9606D6}"/>
              </a:ext>
            </a:extLst>
          </p:cNvPr>
          <p:cNvSpPr>
            <a:spLocks xmlns:a="http://schemas.openxmlformats.org/drawingml/2006/main" noGrp="1"/>
          </p:cNvSpPr>
          <p:nvPr/>
        </p:nvSpPr>
        <p:spPr>
          <a:xfrm xmlns:a="http://schemas.openxmlformats.org/drawingml/2006/main">
            <a:off x="723900" y="1695450"/>
            <a:ext cx="13525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76200" tIns="19050" rIns="76200" bIns="19050" anchor="ctr">
            <a:normAutofit fontScale="100000"/>
          </a:bodyPr>
          <a:lstStyle xmlns:a="http://schemas.openxmlformats.org/drawingml/2006/main"/>
          <a:p xmlns:a="http://schemas.openxmlformats.org/drawingml/2006/main">
            <a:pPr algn="ctr">
              <a:lnSpc>
                <a:spcPct val="100000"/>
              </a:lnSpc>
              <a:buNone/>
              <a:defRPr sz="750" b="1">
                <a:solidFill>
                  <a:srgbClr val="131408"/>
                </a:solidFill>
                <a:latin typeface="Aptos"/>
                <a:ea typeface="Aptos"/>
                <a:cs typeface="Aptos"/>
              </a:defRPr>
            </a:pPr>
            <a:r>
              <a:rPr sz="750" b="1">
                <a:solidFill>
                  <a:srgbClr val="131408"/>
                </a:solidFill>
                <a:latin typeface="Aptos"/>
                <a:ea typeface="Aptos"/>
                <a:cs typeface="Aptos"/>
              </a:rPr>
              <a:t>SYNTHETIC DEMO</a:t>
            </a:r>
          </a:p>
        </p:txBody>
      </p:sp>
      <p:sp>
        <p:nvSpPr>
          <p:cNvPr id="8" name="">
            <a:extLst xmlns:a="http://schemas.openxmlformats.org/drawingml/2006/main">
              <a:ext uri="{FF2B5EF4-FFF2-40B4-BE49-F238E27FC236}">
                <a16:creationId xmlns:a16="http://schemas.microsoft.com/office/drawing/2014/main" id="{8AA985BA-2A66-4374-BFDB-3EDD45918BE9}"/>
              </a:ext>
            </a:extLst>
          </p:cNvPr>
          <p:cNvSpPr>
            <a:spLocks xmlns:a="http://schemas.openxmlformats.org/drawingml/2006/main" noGrp="1"/>
          </p:cNvSpPr>
          <p:nvPr/>
        </p:nvSpPr>
        <p:spPr>
          <a:xfrm xmlns:a="http://schemas.openxmlformats.org/drawingml/2006/main">
            <a:off x="2286000" y="1685925"/>
            <a:ext cx="723900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125" b="1">
                <a:solidFill>
                  <a:srgbClr val="B7B9AE"/>
                </a:solidFill>
                <a:latin typeface="Aptos"/>
                <a:ea typeface="Aptos"/>
                <a:cs typeface="Aptos"/>
              </a:defRPr>
            </a:pPr>
            <a:r>
              <a:rPr sz="1125" b="1">
                <a:solidFill>
                  <a:srgbClr val="B7B9AE"/>
                </a:solidFill>
                <a:latin typeface="Aptos"/>
                <a:ea typeface="Aptos"/>
                <a:cs typeface="Aptos"/>
              </a:rPr>
              <a:t>SOURCE  ·  “I Turned a 2m² Balcony Into a Food Garden.”</a:t>
            </a:r>
          </a:p>
        </p:txBody>
      </p:sp>
      <p:sp>
        <p:nvSpPr>
          <p:cNvPr id="9" name="">
            <a:extLst xmlns:a="http://schemas.openxmlformats.org/drawingml/2006/main">
              <a:ext uri="{FF2B5EF4-FFF2-40B4-BE49-F238E27FC236}">
                <a16:creationId xmlns:a16="http://schemas.microsoft.com/office/drawing/2014/main" id="{9DBF9155-F04F-48DA-8AE0-04E5ED670B93}"/>
              </a:ext>
            </a:extLst>
          </p:cNvPr>
          <p:cNvSpPr>
            <a:spLocks xmlns:a="http://schemas.openxmlformats.org/drawingml/2006/main" noGrp="1"/>
          </p:cNvSpPr>
          <p:nvPr/>
        </p:nvSpPr>
        <p:spPr>
          <a:xfrm xmlns:a="http://schemas.openxmlformats.org/drawingml/2006/main">
            <a:off x="2286000" y="2000250"/>
            <a:ext cx="87058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275" b="1">
                <a:solidFill>
                  <a:srgbClr val="F4F3EE"/>
                </a:solidFill>
                <a:latin typeface="Aptos"/>
                <a:ea typeface="Aptos"/>
                <a:cs typeface="Aptos"/>
              </a:defRPr>
            </a:pPr>
            <a:r>
              <a:rPr sz="1275" b="1">
                <a:solidFill>
                  <a:srgbClr val="F4F3EE"/>
                </a:solidFill>
                <a:latin typeface="Aptos"/>
                <a:ea typeface="Aptos"/>
                <a:cs typeface="Aptos"/>
              </a:rPr>
              <a:t>SELECTED SIGNAL  ·  “Show the mistakes and fixes—not only the reveal.”</a:t>
            </a:r>
          </a:p>
        </p:txBody>
      </p:sp>
      <p:sp>
        <p:nvSpPr>
          <p:cNvPr id="10" name="">
            <a:extLst xmlns:a="http://schemas.openxmlformats.org/drawingml/2006/main">
              <a:ext uri="{FF2B5EF4-FFF2-40B4-BE49-F238E27FC236}">
                <a16:creationId xmlns:a16="http://schemas.microsoft.com/office/drawing/2014/main" id="{8DE21BD7-EEF4-4C75-A466-1CA7C0D356BB}"/>
              </a:ext>
            </a:extLst>
          </p:cNvPr>
          <p:cNvSpPr>
            <a:spLocks xmlns:a="http://schemas.openxmlformats.org/drawingml/2006/main" noGrp="1"/>
          </p:cNvSpPr>
          <p:nvPr/>
        </p:nvSpPr>
        <p:spPr>
          <a:xfrm xmlns:a="http://schemas.openxmlformats.org/drawingml/2006/main">
            <a:off x="533400" y="2609850"/>
            <a:ext cx="5257800" cy="3486150"/>
          </a:xfrm>
          <a:prstGeom xmlns:a="http://schemas.openxmlformats.org/drawingml/2006/main" prst="roundRect">
            <a:avLst>
              <a:gd name="adj" fmla="val 6557"/>
            </a:avLst>
          </a:prstGeom>
          <a:solidFill xmlns:a="http://schemas.openxmlformats.org/drawingml/2006/main">
            <a:srgbClr val="161713"/>
          </a:solidFill>
          <a:ln xmlns:a="http://schemas.openxmlformats.org/drawingml/2006/main" w="9525">
            <a:solidFill>
              <a:srgbClr val="F4F3EE">
                <a:alpha val="24000"/>
              </a:srgbClr>
            </a:solidFill>
            <a:prstDash val="solid"/>
          </a:ln>
        </p:spPr>
        <p:style>
          <a:lnRef xmlns:a="http://schemas.openxmlformats.org/drawingml/2006/main" idx="0"/>
          <a:fillRef xmlns:a="http://schemas.openxmlformats.org/drawingml/2006/main" idx="0"/>
          <a:effectRef xmlns:a="http://schemas.openxmlformats.org/drawingml/2006/main" idx="8"/>
          <a:fontRef xmlns:a="http://schemas.openxmlformats.org/drawingml/2006/main" idx="major"/>
        </p:style>
      </p:sp>
      <p:pic>
        <p:nvPicPr>
          <p:cNvPr id="41" name=""/>
          <p:cNvPicPr>
            <a:picLocks xmlns:a="http://schemas.openxmlformats.org/drawingml/2006/main" noChangeAspect="1"/>
          </p:cNvPicPr>
          <p:nvPr/>
        </p:nvPicPr>
        <p:blipFill>
          <a:blip xmlns:r="http://schemas.openxmlformats.org/officeDocument/2006/relationships" xmlns:a="http://schemas.openxmlformats.org/drawingml/2006/main" r:embed="R2a8bcd67c0324da1"/>
          <a:srcRect xmlns:a="http://schemas.openxmlformats.org/drawingml/2006/main" l="0" t="20940" r="0" b="20940"/>
          <a:stretch xmlns:a="http://schemas.openxmlformats.org/drawingml/2006/main">
            <a:fillRect l="0" t="0" r="0" b="0"/>
          </a:stretch>
        </p:blipFill>
        <p:spPr>
          <a:xfrm xmlns:a="http://schemas.openxmlformats.org/drawingml/2006/main">
            <a:off x="685800" y="2762250"/>
            <a:ext cx="4953000" cy="1619250"/>
          </a:xfrm>
          <a:prstGeom xmlns:a="http://schemas.openxmlformats.org/drawingml/2006/main" prst="roundRect">
            <a:avLst>
              <a:gd name="adj" fmla="val 9412"/>
            </a:avLst>
          </a:prstGeom>
        </p:spPr>
      </p:pic>
      <p:sp>
        <p:nvSpPr>
          <p:cNvPr id="12" name="">
            <a:extLst xmlns:a="http://schemas.openxmlformats.org/drawingml/2006/main">
              <a:ext uri="{FF2B5EF4-FFF2-40B4-BE49-F238E27FC236}">
                <a16:creationId xmlns:a16="http://schemas.microsoft.com/office/drawing/2014/main" id="{594031BE-BC30-4F6F-A536-2F81490241D7}"/>
              </a:ext>
            </a:extLst>
          </p:cNvPr>
          <p:cNvSpPr>
            <a:spLocks xmlns:a="http://schemas.openxmlformats.org/drawingml/2006/main" noGrp="1"/>
          </p:cNvSpPr>
          <p:nvPr/>
        </p:nvSpPr>
        <p:spPr>
          <a:xfrm xmlns:a="http://schemas.openxmlformats.org/drawingml/2006/main">
            <a:off x="838200" y="2933700"/>
            <a:ext cx="1714500" cy="266700"/>
          </a:xfrm>
          <a:prstGeom xmlns:a="http://schemas.openxmlformats.org/drawingml/2006/main" prst="roundRect">
            <a:avLst>
              <a:gd name="adj" fmla="val 50000"/>
            </a:avLst>
          </a:prstGeom>
          <a:solidFill xmlns:a="http://schemas.openxmlformats.org/drawingml/2006/main">
            <a:srgbClr val="F4F3EE"/>
          </a:solidFill>
          <a:ln xmlns:a="http://schemas.openxmlformats.org/drawingml/2006/main" w="9525">
            <a:solidFill>
              <a:srgbClr val="F4F3EE"/>
            </a:solidFill>
            <a:prstDash val="solid"/>
          </a:ln>
        </p:spPr>
      </p:sp>
      <p:sp>
        <p:nvSpPr>
          <p:cNvPr id="13" name="">
            <a:extLst xmlns:a="http://schemas.openxmlformats.org/drawingml/2006/main">
              <a:ext uri="{FF2B5EF4-FFF2-40B4-BE49-F238E27FC236}">
                <a16:creationId xmlns:a16="http://schemas.microsoft.com/office/drawing/2014/main" id="{CA6F89B3-1FAA-4055-A100-8E61D81B64F7}"/>
              </a:ext>
            </a:extLst>
          </p:cNvPr>
          <p:cNvSpPr>
            <a:spLocks xmlns:a="http://schemas.openxmlformats.org/drawingml/2006/main" noGrp="1"/>
          </p:cNvSpPr>
          <p:nvPr/>
        </p:nvSpPr>
        <p:spPr>
          <a:xfrm xmlns:a="http://schemas.openxmlformats.org/drawingml/2006/main">
            <a:off x="838200" y="2933700"/>
            <a:ext cx="171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76200" tIns="19050" rIns="76200" bIns="19050" anchor="ctr">
            <a:normAutofit fontScale="100000"/>
          </a:bodyPr>
          <a:lstStyle xmlns:a="http://schemas.openxmlformats.org/drawingml/2006/main"/>
          <a:p xmlns:a="http://schemas.openxmlformats.org/drawingml/2006/main">
            <a:pPr algn="ctr">
              <a:lnSpc>
                <a:spcPct val="100000"/>
              </a:lnSpc>
              <a:buNone/>
              <a:defRPr sz="750" b="1">
                <a:solidFill>
                  <a:srgbClr val="0F100D"/>
                </a:solidFill>
                <a:latin typeface="Aptos"/>
                <a:ea typeface="Aptos"/>
                <a:cs typeface="Aptos"/>
              </a:defRPr>
            </a:pPr>
            <a:r>
              <a:rPr sz="750" b="1">
                <a:solidFill>
                  <a:srgbClr val="0F100D"/>
                </a:solidFill>
                <a:latin typeface="Aptos"/>
                <a:ea typeface="Aptos"/>
                <a:cs typeface="Aptos"/>
              </a:rPr>
              <a:t>LIVE PRODUCT CAPTURE</a:t>
            </a:r>
          </a:p>
        </p:txBody>
      </p:sp>
      <p:pic>
        <p:nvPicPr>
          <p:cNvPr id="44" name=""/>
          <p:cNvPicPr>
            <a:picLocks xmlns:a="http://schemas.openxmlformats.org/drawingml/2006/main" noChangeAspect="1"/>
          </p:cNvPicPr>
          <p:nvPr/>
        </p:nvPicPr>
        <p:blipFill>
          <a:blip xmlns:r="http://schemas.openxmlformats.org/officeDocument/2006/relationships" xmlns:a="http://schemas.openxmlformats.org/drawingml/2006/main" r:embed="Rc6954d63063b46ce"/>
          <a:srcRect xmlns:a="http://schemas.openxmlformats.org/drawingml/2006/main" l="0" t="4984" r="0" b="4984"/>
          <a:stretch xmlns:a="http://schemas.openxmlformats.org/drawingml/2006/main">
            <a:fillRect l="0" t="0" r="0" b="0"/>
          </a:stretch>
        </p:blipFill>
        <p:spPr>
          <a:xfrm xmlns:a="http://schemas.openxmlformats.org/drawingml/2006/main">
            <a:off x="685800" y="4552950"/>
            <a:ext cx="1066800" cy="1200150"/>
          </a:xfrm>
          <a:prstGeom xmlns:a="http://schemas.openxmlformats.org/drawingml/2006/main" prst="roundRect">
            <a:avLst>
              <a:gd name="adj" fmla="val 10714"/>
            </a:avLst>
          </a:prstGeom>
        </p:spPr>
      </p:pic>
      <p:sp>
        <p:nvSpPr>
          <p:cNvPr id="15" name="">
            <a:extLst xmlns:a="http://schemas.openxmlformats.org/drawingml/2006/main">
              <a:ext uri="{FF2B5EF4-FFF2-40B4-BE49-F238E27FC236}">
                <a16:creationId xmlns:a16="http://schemas.microsoft.com/office/drawing/2014/main" id="{B620F58A-3688-488C-A1CF-3919E888B8EC}"/>
              </a:ext>
            </a:extLst>
          </p:cNvPr>
          <p:cNvSpPr>
            <a:spLocks xmlns:a="http://schemas.openxmlformats.org/drawingml/2006/main" noGrp="1"/>
          </p:cNvSpPr>
          <p:nvPr/>
        </p:nvSpPr>
        <p:spPr>
          <a:xfrm xmlns:a="http://schemas.openxmlformats.org/drawingml/2006/main">
            <a:off x="1943100" y="4552950"/>
            <a:ext cx="31432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750" b="1">
                <a:solidFill>
                  <a:srgbClr val="7EC8E3"/>
                </a:solidFill>
                <a:latin typeface="Aptos"/>
                <a:ea typeface="Aptos"/>
                <a:cs typeface="Aptos"/>
              </a:defRPr>
            </a:pPr>
            <a:r>
              <a:rPr sz="750" b="1">
                <a:solidFill>
                  <a:srgbClr val="7EC8E3"/>
                </a:solidFill>
                <a:latin typeface="Aptos"/>
                <a:ea typeface="Aptos"/>
                <a:cs typeface="Aptos"/>
              </a:rPr>
              <a:t>YOUTUBE SHORT · 6 SCENES</a:t>
            </a:r>
          </a:p>
        </p:txBody>
      </p:sp>
      <p:sp>
        <p:nvSpPr>
          <p:cNvPr id="16" name="">
            <a:extLst xmlns:a="http://schemas.openxmlformats.org/drawingml/2006/main">
              <a:ext uri="{FF2B5EF4-FFF2-40B4-BE49-F238E27FC236}">
                <a16:creationId xmlns:a16="http://schemas.microsoft.com/office/drawing/2014/main" id="{5FE87282-9007-4D6E-A92B-ECD30E31DEAC}"/>
              </a:ext>
            </a:extLst>
          </p:cNvPr>
          <p:cNvSpPr>
            <a:spLocks xmlns:a="http://schemas.openxmlformats.org/drawingml/2006/main" noGrp="1"/>
          </p:cNvSpPr>
          <p:nvPr/>
        </p:nvSpPr>
        <p:spPr>
          <a:xfrm xmlns:a="http://schemas.openxmlformats.org/drawingml/2006/main">
            <a:off x="1943100" y="4819650"/>
            <a:ext cx="352425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98000"/>
              </a:lnSpc>
              <a:buNone/>
              <a:defRPr sz="1725" b="1">
                <a:solidFill>
                  <a:srgbClr val="F4F3EE"/>
                </a:solidFill>
                <a:latin typeface="Georgia"/>
                <a:ea typeface="Georgia"/>
                <a:cs typeface="Georgia"/>
              </a:defRPr>
            </a:pPr>
            <a:r>
              <a:rPr sz="1725" b="1">
                <a:solidFill>
                  <a:srgbClr val="F4F3EE"/>
                </a:solidFill>
                <a:latin typeface="Georgia"/>
                <a:ea typeface="Georgia"/>
                <a:cs typeface="Georgia"/>
              </a:rPr>
              <a:t>3 mistakes that nearly killed my balcony garden.</a:t>
            </a:r>
          </a:p>
        </p:txBody>
      </p:sp>
      <p:sp>
        <p:nvSpPr>
          <p:cNvPr id="17" name="">
            <a:extLst xmlns:a="http://schemas.openxmlformats.org/drawingml/2006/main">
              <a:ext uri="{FF2B5EF4-FFF2-40B4-BE49-F238E27FC236}">
                <a16:creationId xmlns:a16="http://schemas.microsoft.com/office/drawing/2014/main" id="{26457FF0-3CAE-456A-8FBE-199B1D187A17}"/>
              </a:ext>
            </a:extLst>
          </p:cNvPr>
          <p:cNvSpPr>
            <a:spLocks xmlns:a="http://schemas.openxmlformats.org/drawingml/2006/main" noGrp="1"/>
          </p:cNvSpPr>
          <p:nvPr/>
        </p:nvSpPr>
        <p:spPr>
          <a:xfrm xmlns:a="http://schemas.openxmlformats.org/drawingml/2006/main">
            <a:off x="1943100" y="5619750"/>
            <a:ext cx="3524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0">
                <a:solidFill>
                  <a:srgbClr val="B7B9AE"/>
                </a:solidFill>
                <a:latin typeface="Aptos"/>
                <a:ea typeface="Aptos"/>
                <a:cs typeface="Aptos"/>
              </a:defRPr>
            </a:pPr>
            <a:r>
              <a:rPr sz="900" b="0">
                <a:solidFill>
                  <a:srgbClr val="B7B9AE"/>
                </a:solidFill>
                <a:latin typeface="Aptos"/>
                <a:ea typeface="Aptos"/>
                <a:cs typeface="Aptos"/>
              </a:rPr>
              <a:t>Timed storyboard · hook · voiceover · caption · CTA</a:t>
            </a:r>
          </a:p>
        </p:txBody>
      </p:sp>
      <p:sp>
        <p:nvSpPr>
          <p:cNvPr id="18" name="">
            <a:extLst xmlns:a="http://schemas.openxmlformats.org/drawingml/2006/main">
              <a:ext uri="{FF2B5EF4-FFF2-40B4-BE49-F238E27FC236}">
                <a16:creationId xmlns:a16="http://schemas.microsoft.com/office/drawing/2014/main" id="{63FA5A0D-DD28-4AF5-B5AE-A99BC139B552}"/>
              </a:ext>
            </a:extLst>
          </p:cNvPr>
          <p:cNvSpPr>
            <a:spLocks xmlns:a="http://schemas.openxmlformats.org/drawingml/2006/main" noGrp="1"/>
          </p:cNvSpPr>
          <p:nvPr/>
        </p:nvSpPr>
        <p:spPr>
          <a:xfrm xmlns:a="http://schemas.openxmlformats.org/drawingml/2006/main">
            <a:off x="685800" y="5876925"/>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675" b="1">
                <a:solidFill>
                  <a:srgbClr val="7EC8E3"/>
                </a:solidFill>
                <a:latin typeface="Aptos"/>
                <a:ea typeface="Aptos"/>
                <a:cs typeface="Aptos"/>
              </a:defRPr>
            </a:pPr>
            <a:r>
              <a:rPr sz="675" b="1">
                <a:solidFill>
                  <a:srgbClr val="7EC8E3"/>
                </a:solidFill>
                <a:latin typeface="Aptos"/>
                <a:ea typeface="Aptos"/>
                <a:cs typeface="Aptos"/>
              </a:rPr>
              <a:t>LOCAL STORYBOARD  ·  SAME SOURCE + SIGNAL</a:t>
            </a:r>
          </a:p>
        </p:txBody>
      </p:sp>
      <p:sp>
        <p:nvSpPr>
          <p:cNvPr id="19" name="">
            <a:extLst xmlns:a="http://schemas.openxmlformats.org/drawingml/2006/main">
              <a:ext uri="{FF2B5EF4-FFF2-40B4-BE49-F238E27FC236}">
                <a16:creationId xmlns:a16="http://schemas.microsoft.com/office/drawing/2014/main" id="{99F3B475-E229-44E3-B80D-7BC99512D41C}"/>
              </a:ext>
            </a:extLst>
          </p:cNvPr>
          <p:cNvSpPr>
            <a:spLocks xmlns:a="http://schemas.openxmlformats.org/drawingml/2006/main" noGrp="1"/>
          </p:cNvSpPr>
          <p:nvPr/>
        </p:nvSpPr>
        <p:spPr>
          <a:xfrm xmlns:a="http://schemas.openxmlformats.org/drawingml/2006/main">
            <a:off x="6400800" y="2609850"/>
            <a:ext cx="5257800" cy="3486150"/>
          </a:xfrm>
          <a:prstGeom xmlns:a="http://schemas.openxmlformats.org/drawingml/2006/main" prst="roundRect">
            <a:avLst>
              <a:gd name="adj" fmla="val 6557"/>
            </a:avLst>
          </a:prstGeom>
          <a:solidFill xmlns:a="http://schemas.openxmlformats.org/drawingml/2006/main">
            <a:srgbClr val="161713"/>
          </a:solidFill>
          <a:ln xmlns:a="http://schemas.openxmlformats.org/drawingml/2006/main" w="9525">
            <a:solidFill>
              <a:srgbClr val="C9F24F">
                <a:alpha val="40000"/>
              </a:srgbClr>
            </a:solidFill>
            <a:prstDash val="solid"/>
          </a:ln>
        </p:spPr>
        <p:style>
          <a:lnRef xmlns:a="http://schemas.openxmlformats.org/drawingml/2006/main" idx="0"/>
          <a:fillRef xmlns:a="http://schemas.openxmlformats.org/drawingml/2006/main" idx="0"/>
          <a:effectRef xmlns:a="http://schemas.openxmlformats.org/drawingml/2006/main" idx="8"/>
          <a:fontRef xmlns:a="http://schemas.openxmlformats.org/drawingml/2006/main" idx="major"/>
        </p:style>
      </p:sp>
      <p:pic>
        <p:nvPicPr>
          <p:cNvPr id="50" name=""/>
          <p:cNvPicPr>
            <a:picLocks xmlns:a="http://schemas.openxmlformats.org/drawingml/2006/main" noChangeAspect="1"/>
          </p:cNvPicPr>
          <p:nvPr/>
        </p:nvPicPr>
        <p:blipFill>
          <a:blip xmlns:r="http://schemas.openxmlformats.org/officeDocument/2006/relationships" xmlns:a="http://schemas.openxmlformats.org/drawingml/2006/main" r:embed="Rdeeb805a5585411c"/>
          <a:srcRect xmlns:a="http://schemas.openxmlformats.org/drawingml/2006/main" l="0" t="20940" r="0" b="20940"/>
          <a:stretch xmlns:a="http://schemas.openxmlformats.org/drawingml/2006/main">
            <a:fillRect l="0" t="0" r="0" b="0"/>
          </a:stretch>
        </p:blipFill>
        <p:spPr>
          <a:xfrm xmlns:a="http://schemas.openxmlformats.org/drawingml/2006/main">
            <a:off x="6553200" y="2762250"/>
            <a:ext cx="4953000" cy="1619250"/>
          </a:xfrm>
          <a:prstGeom xmlns:a="http://schemas.openxmlformats.org/drawingml/2006/main" prst="roundRect">
            <a:avLst>
              <a:gd name="adj" fmla="val 9412"/>
            </a:avLst>
          </a:prstGeom>
        </p:spPr>
      </p:pic>
      <p:sp>
        <p:nvSpPr>
          <p:cNvPr id="21" name="">
            <a:extLst xmlns:a="http://schemas.openxmlformats.org/drawingml/2006/main">
              <a:ext uri="{FF2B5EF4-FFF2-40B4-BE49-F238E27FC236}">
                <a16:creationId xmlns:a16="http://schemas.microsoft.com/office/drawing/2014/main" id="{E321BC6A-A1A8-4B4C-96C2-529BF7371682}"/>
              </a:ext>
            </a:extLst>
          </p:cNvPr>
          <p:cNvSpPr>
            <a:spLocks xmlns:a="http://schemas.openxmlformats.org/drawingml/2006/main" noGrp="1"/>
          </p:cNvSpPr>
          <p:nvPr/>
        </p:nvSpPr>
        <p:spPr>
          <a:xfrm xmlns:a="http://schemas.openxmlformats.org/drawingml/2006/main">
            <a:off x="6705600" y="2933700"/>
            <a:ext cx="1714500" cy="266700"/>
          </a:xfrm>
          <a:prstGeom xmlns:a="http://schemas.openxmlformats.org/drawingml/2006/main" prst="roundRect">
            <a:avLst>
              <a:gd name="adj" fmla="val 50000"/>
            </a:avLst>
          </a:prstGeom>
          <a:solidFill xmlns:a="http://schemas.openxmlformats.org/drawingml/2006/main">
            <a:srgbClr val="C9F24F"/>
          </a:solidFill>
          <a:ln xmlns:a="http://schemas.openxmlformats.org/drawingml/2006/main" w="9525">
            <a:solidFill>
              <a:srgbClr val="C9F24F"/>
            </a:solidFill>
            <a:prstDash val="solid"/>
          </a:ln>
        </p:spPr>
      </p:sp>
      <p:sp>
        <p:nvSpPr>
          <p:cNvPr id="22" name="">
            <a:extLst xmlns:a="http://schemas.openxmlformats.org/drawingml/2006/main">
              <a:ext uri="{FF2B5EF4-FFF2-40B4-BE49-F238E27FC236}">
                <a16:creationId xmlns:a16="http://schemas.microsoft.com/office/drawing/2014/main" id="{AD4C1EE8-8209-484B-BF68-85BD92308F03}"/>
              </a:ext>
            </a:extLst>
          </p:cNvPr>
          <p:cNvSpPr>
            <a:spLocks xmlns:a="http://schemas.openxmlformats.org/drawingml/2006/main" noGrp="1"/>
          </p:cNvSpPr>
          <p:nvPr/>
        </p:nvSpPr>
        <p:spPr>
          <a:xfrm xmlns:a="http://schemas.openxmlformats.org/drawingml/2006/main">
            <a:off x="6705600" y="2933700"/>
            <a:ext cx="171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76200" tIns="19050" rIns="76200" bIns="19050" anchor="ctr">
            <a:normAutofit fontScale="100000"/>
          </a:bodyPr>
          <a:lstStyle xmlns:a="http://schemas.openxmlformats.org/drawingml/2006/main"/>
          <a:p xmlns:a="http://schemas.openxmlformats.org/drawingml/2006/main">
            <a:pPr algn="ctr">
              <a:lnSpc>
                <a:spcPct val="100000"/>
              </a:lnSpc>
              <a:buNone/>
              <a:defRPr sz="750" b="1">
                <a:solidFill>
                  <a:srgbClr val="131408"/>
                </a:solidFill>
                <a:latin typeface="Aptos"/>
                <a:ea typeface="Aptos"/>
                <a:cs typeface="Aptos"/>
              </a:defRPr>
            </a:pPr>
            <a:r>
              <a:rPr sz="750" b="1">
                <a:solidFill>
                  <a:srgbClr val="131408"/>
                </a:solidFill>
                <a:latin typeface="Aptos"/>
                <a:ea typeface="Aptos"/>
                <a:cs typeface="Aptos"/>
              </a:rPr>
              <a:t>LIVE PRODUCT CAPTURE</a:t>
            </a:r>
          </a:p>
        </p:txBody>
      </p:sp>
      <p:pic>
        <p:nvPicPr>
          <p:cNvPr id="53" name=""/>
          <p:cNvPicPr>
            <a:picLocks xmlns:a="http://schemas.openxmlformats.org/drawingml/2006/main" noChangeAspect="1"/>
          </p:cNvPicPr>
          <p:nvPr/>
        </p:nvPicPr>
        <p:blipFill>
          <a:blip xmlns:r="http://schemas.openxmlformats.org/officeDocument/2006/relationships" xmlns:a="http://schemas.openxmlformats.org/drawingml/2006/main" r:embed="R2a241f293be04fb9"/>
          <a:srcRect xmlns:a="http://schemas.openxmlformats.org/drawingml/2006/main" l="14267" t="0" r="14267" b="0"/>
          <a:stretch xmlns:a="http://schemas.openxmlformats.org/drawingml/2006/main">
            <a:fillRect l="0" t="0" r="0" b="0"/>
          </a:stretch>
        </p:blipFill>
        <p:spPr>
          <a:xfrm xmlns:a="http://schemas.openxmlformats.org/drawingml/2006/main">
            <a:off x="6553200" y="4552950"/>
            <a:ext cx="1524000" cy="1200150"/>
          </a:xfrm>
          <a:prstGeom xmlns:a="http://schemas.openxmlformats.org/drawingml/2006/main" prst="roundRect">
            <a:avLst>
              <a:gd name="adj" fmla="val 9524"/>
            </a:avLst>
          </a:prstGeom>
        </p:spPr>
      </p:pic>
      <p:sp>
        <p:nvSpPr>
          <p:cNvPr id="24" name="">
            <a:extLst xmlns:a="http://schemas.openxmlformats.org/drawingml/2006/main">
              <a:ext uri="{FF2B5EF4-FFF2-40B4-BE49-F238E27FC236}">
                <a16:creationId xmlns:a16="http://schemas.microsoft.com/office/drawing/2014/main" id="{9E2C598B-1DE1-4329-A1F0-EAE0CEE569C9}"/>
              </a:ext>
            </a:extLst>
          </p:cNvPr>
          <p:cNvSpPr>
            <a:spLocks xmlns:a="http://schemas.openxmlformats.org/drawingml/2006/main" noGrp="1"/>
          </p:cNvSpPr>
          <p:nvPr/>
        </p:nvSpPr>
        <p:spPr>
          <a:xfrm xmlns:a="http://schemas.openxmlformats.org/drawingml/2006/main">
            <a:off x="8248650" y="4552950"/>
            <a:ext cx="3105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750" b="1">
                <a:solidFill>
                  <a:srgbClr val="C9F24F"/>
                </a:solidFill>
                <a:latin typeface="Aptos"/>
                <a:ea typeface="Aptos"/>
                <a:cs typeface="Aptos"/>
              </a:defRPr>
            </a:pPr>
            <a:r>
              <a:rPr sz="750" b="1">
                <a:solidFill>
                  <a:srgbClr val="C9F24F"/>
                </a:solidFill>
                <a:latin typeface="Aptos"/>
                <a:ea typeface="Aptos"/>
                <a:cs typeface="Aptos"/>
              </a:rPr>
              <a:t>LINKEDIN DOCUMENT · 6 PAGES</a:t>
            </a:r>
          </a:p>
        </p:txBody>
      </p:sp>
      <p:sp>
        <p:nvSpPr>
          <p:cNvPr id="25" name="">
            <a:extLst xmlns:a="http://schemas.openxmlformats.org/drawingml/2006/main">
              <a:ext uri="{FF2B5EF4-FFF2-40B4-BE49-F238E27FC236}">
                <a16:creationId xmlns:a16="http://schemas.microsoft.com/office/drawing/2014/main" id="{ADBAA322-AA31-4573-B5A5-76BE3E427678}"/>
              </a:ext>
            </a:extLst>
          </p:cNvPr>
          <p:cNvSpPr>
            <a:spLocks xmlns:a="http://schemas.openxmlformats.org/drawingml/2006/main" noGrp="1"/>
          </p:cNvSpPr>
          <p:nvPr/>
        </p:nvSpPr>
        <p:spPr>
          <a:xfrm xmlns:a="http://schemas.openxmlformats.org/drawingml/2006/main">
            <a:off x="8248650" y="4819650"/>
            <a:ext cx="31051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98000"/>
              </a:lnSpc>
              <a:buNone/>
              <a:defRPr sz="1725" b="1">
                <a:solidFill>
                  <a:srgbClr val="F4F3EE"/>
                </a:solidFill>
                <a:latin typeface="Georgia"/>
                <a:ea typeface="Georgia"/>
                <a:cs typeface="Georgia"/>
              </a:defRPr>
            </a:pPr>
            <a:r>
              <a:rPr sz="1725" b="1">
                <a:solidFill>
                  <a:srgbClr val="F4F3EE"/>
                </a:solidFill>
                <a:latin typeface="Georgia"/>
                <a:ea typeface="Georgia"/>
                <a:cs typeface="Georgia"/>
              </a:rPr>
              <a:t>6 decisions behind a 2m² food garden.</a:t>
            </a:r>
          </a:p>
        </p:txBody>
      </p:sp>
      <p:sp>
        <p:nvSpPr>
          <p:cNvPr id="26" name="">
            <a:extLst xmlns:a="http://schemas.openxmlformats.org/drawingml/2006/main">
              <a:ext uri="{FF2B5EF4-FFF2-40B4-BE49-F238E27FC236}">
                <a16:creationId xmlns:a16="http://schemas.microsoft.com/office/drawing/2014/main" id="{CA7906EB-A204-4EF9-A986-E0A4103F404E}"/>
              </a:ext>
            </a:extLst>
          </p:cNvPr>
          <p:cNvSpPr>
            <a:spLocks xmlns:a="http://schemas.openxmlformats.org/drawingml/2006/main" noGrp="1"/>
          </p:cNvSpPr>
          <p:nvPr/>
        </p:nvSpPr>
        <p:spPr>
          <a:xfrm xmlns:a="http://schemas.openxmlformats.org/drawingml/2006/main">
            <a:off x="8248650" y="5476875"/>
            <a:ext cx="31051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900" b="0">
                <a:solidFill>
                  <a:srgbClr val="B7B9AE"/>
                </a:solidFill>
                <a:latin typeface="Aptos"/>
                <a:ea typeface="Aptos"/>
                <a:cs typeface="Aptos"/>
              </a:defRPr>
            </a:pPr>
            <a:r>
              <a:rPr sz="900" b="0">
                <a:solidFill>
                  <a:srgbClr val="B7B9AE"/>
                </a:solidFill>
                <a:latin typeface="Aptos"/>
                <a:ea typeface="Aptos"/>
                <a:cs typeface="Aptos"/>
              </a:rPr>
              <a:t>Reader-paced pages · caption · CTA · real local PDF</a:t>
            </a:r>
          </a:p>
        </p:txBody>
      </p:sp>
      <p:sp>
        <p:nvSpPr>
          <p:cNvPr id="27" name="">
            <a:extLst xmlns:a="http://schemas.openxmlformats.org/drawingml/2006/main">
              <a:ext uri="{FF2B5EF4-FFF2-40B4-BE49-F238E27FC236}">
                <a16:creationId xmlns:a16="http://schemas.microsoft.com/office/drawing/2014/main" id="{EABB9E74-DB28-4B04-A49B-9A837B05C3F2}"/>
              </a:ext>
            </a:extLst>
          </p:cNvPr>
          <p:cNvSpPr>
            <a:spLocks xmlns:a="http://schemas.openxmlformats.org/drawingml/2006/main" noGrp="1"/>
          </p:cNvSpPr>
          <p:nvPr/>
        </p:nvSpPr>
        <p:spPr>
          <a:xfrm xmlns:a="http://schemas.openxmlformats.org/drawingml/2006/main">
            <a:off x="6553200" y="5876925"/>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675" b="1">
                <a:solidFill>
                  <a:srgbClr val="C9F24F"/>
                </a:solidFill>
                <a:latin typeface="Aptos"/>
                <a:ea typeface="Aptos"/>
                <a:cs typeface="Aptos"/>
              </a:defRPr>
            </a:pPr>
            <a:r>
              <a:rPr sz="675" b="1">
                <a:solidFill>
                  <a:srgbClr val="C9F24F"/>
                </a:solidFill>
                <a:latin typeface="Aptos"/>
                <a:ea typeface="Aptos"/>
                <a:cs typeface="Aptos"/>
              </a:rPr>
              <a:t>LOCAL PDF + PNG PAGES  ·  DIFFERENT FORMAT</a:t>
            </a:r>
          </a:p>
        </p:txBody>
      </p:sp>
      <p:sp>
        <p:nvSpPr>
          <p:cNvPr id="28" name="">
            <a:extLst xmlns:a="http://schemas.openxmlformats.org/drawingml/2006/main">
              <a:ext uri="{FF2B5EF4-FFF2-40B4-BE49-F238E27FC236}">
                <a16:creationId xmlns:a16="http://schemas.microsoft.com/office/drawing/2014/main" id="{84ACDF48-8561-4DDB-97E6-7D420803499E}"/>
              </a:ext>
            </a:extLst>
          </p:cNvPr>
          <p:cNvSpPr>
            <a:spLocks xmlns:a="http://schemas.openxmlformats.org/drawingml/2006/main" noGrp="1"/>
          </p:cNvSpPr>
          <p:nvPr/>
        </p:nvSpPr>
        <p:spPr>
          <a:xfrm xmlns:a="http://schemas.openxmlformats.org/drawingml/2006/main">
            <a:off x="533400" y="6457950"/>
            <a:ext cx="11125200" cy="0"/>
          </a:xfrm>
          <a:prstGeom xmlns:a="http://schemas.openxmlformats.org/drawingml/2006/main" prst="line">
            <a:avLst/>
          </a:prstGeom>
          <a:noFill xmlns:a="http://schemas.openxmlformats.org/drawingml/2006/main"/>
          <a:ln xmlns:a="http://schemas.openxmlformats.org/drawingml/2006/main" w="9525">
            <a:solidFill>
              <a:srgbClr val="F4F3EE">
                <a:alpha val="12000"/>
              </a:srgbClr>
            </a:solidFill>
            <a:prstDash val="solid"/>
          </a:ln>
        </p:spPr>
      </p:sp>
      <p:sp>
        <p:nvSpPr>
          <p:cNvPr id="29" name="">
            <a:extLst xmlns:a="http://schemas.openxmlformats.org/drawingml/2006/main">
              <a:ext uri="{FF2B5EF4-FFF2-40B4-BE49-F238E27FC236}">
                <a16:creationId xmlns:a16="http://schemas.microsoft.com/office/drawing/2014/main" id="{F11C9E8E-9621-487F-81CD-14EBF6AD890C}"/>
              </a:ext>
            </a:extLst>
          </p:cNvPr>
          <p:cNvSpPr>
            <a:spLocks xmlns:a="http://schemas.openxmlformats.org/drawingml/2006/main" noGrp="1"/>
          </p:cNvSpPr>
          <p:nvPr/>
        </p:nvSpPr>
        <p:spPr>
          <a:xfrm xmlns:a="http://schemas.openxmlformats.org/drawingml/2006/main">
            <a:off x="533400" y="6543675"/>
            <a:ext cx="3429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750" b="1">
                <a:solidFill>
                  <a:srgbClr val="8B8D81"/>
                </a:solidFill>
                <a:latin typeface="Aptos"/>
                <a:ea typeface="Aptos"/>
                <a:cs typeface="Aptos"/>
              </a:defRPr>
            </a:pPr>
            <a:r>
              <a:rPr sz="750" b="1">
                <a:solidFill>
                  <a:srgbClr val="8B8D81"/>
                </a:solidFill>
                <a:latin typeface="Aptos"/>
                <a:ea typeface="Aptos"/>
                <a:cs typeface="Aptos"/>
              </a:rPr>
              <a:t>FICTIONAL CREATOR + COMMENTS · BUILT BY TRIPODS</a:t>
            </a:r>
          </a:p>
        </p:txBody>
      </p:sp>
      <p:sp>
        <p:nvSpPr>
          <p:cNvPr id="30" name="">
            <a:extLst xmlns:a="http://schemas.openxmlformats.org/drawingml/2006/main">
              <a:ext uri="{FF2B5EF4-FFF2-40B4-BE49-F238E27FC236}">
                <a16:creationId xmlns:a16="http://schemas.microsoft.com/office/drawing/2014/main" id="{608C26C9-366F-4E52-8B11-9CDBC378306F}"/>
              </a:ext>
            </a:extLst>
          </p:cNvPr>
          <p:cNvSpPr>
            <a:spLocks xmlns:a="http://schemas.openxmlformats.org/drawingml/2006/main" noGrp="1"/>
          </p:cNvSpPr>
          <p:nvPr/>
        </p:nvSpPr>
        <p:spPr>
          <a:xfrm xmlns:a="http://schemas.openxmlformats.org/drawingml/2006/main">
            <a:off x="7924800" y="6543675"/>
            <a:ext cx="3733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750" b="1">
                <a:solidFill>
                  <a:srgbClr val="8B8D81"/>
                </a:solidFill>
                <a:latin typeface="Aptos"/>
                <a:ea typeface="Aptos"/>
                <a:cs typeface="Aptos"/>
              </a:defRPr>
            </a:pPr>
            <a:r>
              <a:rPr sz="750" b="1">
                <a:solidFill>
                  <a:srgbClr val="8B8D81"/>
                </a:solidFill>
                <a:latin typeface="Aptos"/>
                <a:ea typeface="Aptos"/>
                <a:cs typeface="Aptos"/>
              </a:rPr>
              <a:t>YOUR AUDIENCE IS THE BRIEF.</a:t>
            </a:r>
          </a:p>
        </p:txBody>
      </p:sp>
    </p:spTree>
    <p:extLst>
      <p:ext uri="{BB962C8B-B14F-4D97-AF65-F5344CB8AC3E}">
        <p14:creationId xmlns:p14="http://schemas.microsoft.com/office/powerpoint/2010/main" val="1643257576"/>
      </p:ext>
    </p:extLst>
  </p:cSld>
</p:sld>
</file>

<file path=ppt/slides/slide5.xml><?xml version="1.0" encoding="utf-8"?>
<p:sld xmlns:p="http://schemas.openxmlformats.org/presentationml/2006/main">
  <p:cSld>
    <p:bg>
      <p:bgPr>
        <a:solidFill xmlns:a="http://schemas.openxmlformats.org/drawingml/2006/main">
          <a:srgbClr val="0F100D"/>
        </a:solidFill>
      </p:bgPr>
    </p:bg>
    <p:spTree>
      <p:nvGrpSpPr>
        <p:cNvPr id="1" name=""/>
        <p:cNvGrpSpPr/>
        <p:nvPr/>
      </p:nvGrpSpPr>
      <p:grpSpPr>
        <a:xfrm xmlns:a="http://schemas.openxmlformats.org/drawingml/2006/main"/>
      </p:grpSpPr>
      <p:pic>
        <p:nvPicPr>
          <p:cNvPr id="41" name=""/>
          <p:cNvPicPr>
            <a:picLocks xmlns:a="http://schemas.openxmlformats.org/drawingml/2006/main" noChangeAspect="1"/>
          </p:cNvPicPr>
          <p:nvPr/>
        </p:nvPicPr>
        <p:blipFill>
          <a:blip xmlns:r="http://schemas.openxmlformats.org/officeDocument/2006/relationships" xmlns:a="http://schemas.openxmlformats.org/drawingml/2006/main" r:embed="R428578c1186c4ee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68A74987-1F65-4260-9446-25A285D968E7}"/>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gradFill xmlns:a="http://schemas.openxmlformats.org/drawingml/2006/main">
            <a:gsLst>
              <a:gs pos="0">
                <a:srgbClr val="0F100D">
                  <a:alpha val="100000"/>
                </a:srgbClr>
              </a:gs>
              <a:gs pos="46000">
                <a:srgbClr val="0F100D">
                  <a:alpha val="96000"/>
                </a:srgbClr>
              </a:gs>
              <a:gs pos="72000">
                <a:srgbClr val="0F100D">
                  <a:alpha val="74000"/>
                </a:srgbClr>
              </a:gs>
              <a:gs pos="100000">
                <a:srgbClr val="0F100D">
                  <a:alpha val="38000"/>
                </a:srgbClr>
              </a:gs>
            </a:gsLst>
            <a:lin ang="5400000"/>
          </a:gra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CF55A41F-2C54-4837-9041-697A1EF13F94}"/>
              </a:ext>
            </a:extLst>
          </p:cNvPr>
          <p:cNvSpPr>
            <a:spLocks xmlns:a="http://schemas.openxmlformats.org/drawingml/2006/main" noGrp="1"/>
          </p:cNvSpPr>
          <p:nvPr/>
        </p:nvSpPr>
        <p:spPr>
          <a:xfrm xmlns:a="http://schemas.openxmlformats.org/drawingml/2006/main">
            <a:off x="533400" y="304800"/>
            <a:ext cx="171450" cy="171450"/>
          </a:xfrm>
          <a:prstGeom xmlns:a="http://schemas.openxmlformats.org/drawingml/2006/main" prst="roundRect">
            <a:avLst>
              <a:gd name="adj" fmla="val 33333"/>
            </a:avLst>
          </a:prstGeom>
          <a:solidFill xmlns:a="http://schemas.openxmlformats.org/drawingml/2006/main">
            <a:srgbClr val="C9F24F"/>
          </a:solidFill>
          <a:ln xmlns:a="http://schemas.openxmlformats.org/drawingml/2006/main" w="0">
            <a:solidFill>
              <a:srgbClr val="C9F24F"/>
            </a:solidFill>
            <a:prstDash val="solid"/>
          </a:ln>
        </p:spPr>
      </p:sp>
      <p:sp>
        <p:nvSpPr>
          <p:cNvPr id="4" name="">
            <a:extLst xmlns:a="http://schemas.openxmlformats.org/drawingml/2006/main">
              <a:ext uri="{FF2B5EF4-FFF2-40B4-BE49-F238E27FC236}">
                <a16:creationId xmlns:a16="http://schemas.microsoft.com/office/drawing/2014/main" id="{2BF6E0BA-3A24-41C7-A84B-D98227D388B5}"/>
              </a:ext>
            </a:extLst>
          </p:cNvPr>
          <p:cNvSpPr>
            <a:spLocks xmlns:a="http://schemas.openxmlformats.org/drawingml/2006/main" noGrp="1"/>
          </p:cNvSpPr>
          <p:nvPr/>
        </p:nvSpPr>
        <p:spPr>
          <a:xfrm xmlns:a="http://schemas.openxmlformats.org/drawingml/2006/main">
            <a:off x="781050" y="295275"/>
            <a:ext cx="2095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975" b="1">
                <a:solidFill>
                  <a:srgbClr val="F4F3EE"/>
                </a:solidFill>
                <a:latin typeface="Aptos"/>
                <a:ea typeface="Aptos"/>
                <a:cs typeface="Aptos"/>
              </a:defRPr>
            </a:pPr>
            <a:r>
              <a:rPr sz="975" b="1">
                <a:solidFill>
                  <a:srgbClr val="F4F3EE"/>
                </a:solidFill>
                <a:latin typeface="Aptos"/>
                <a:ea typeface="Aptos"/>
                <a:cs typeface="Aptos"/>
              </a:rPr>
              <a:t>NEXTBESTCONTENT</a:t>
            </a:r>
          </a:p>
        </p:txBody>
      </p:sp>
      <p:sp>
        <p:nvSpPr>
          <p:cNvPr id="5" name="">
            <a:extLst xmlns:a="http://schemas.openxmlformats.org/drawingml/2006/main">
              <a:ext uri="{FF2B5EF4-FFF2-40B4-BE49-F238E27FC236}">
                <a16:creationId xmlns:a16="http://schemas.microsoft.com/office/drawing/2014/main" id="{CBF16E99-DFD2-4082-ACDD-ADFED69F61AC}"/>
              </a:ext>
            </a:extLst>
          </p:cNvPr>
          <p:cNvSpPr>
            <a:spLocks xmlns:a="http://schemas.openxmlformats.org/drawingml/2006/main" noGrp="1"/>
          </p:cNvSpPr>
          <p:nvPr/>
        </p:nvSpPr>
        <p:spPr>
          <a:xfrm xmlns:a="http://schemas.openxmlformats.org/drawingml/2006/main">
            <a:off x="10744200" y="295275"/>
            <a:ext cx="914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lnSpc>
                <a:spcPct val="100000"/>
              </a:lnSpc>
              <a:buNone/>
              <a:defRPr sz="900" b="1">
                <a:solidFill>
                  <a:srgbClr val="8B8D81"/>
                </a:solidFill>
                <a:latin typeface="Aptos"/>
                <a:ea typeface="Aptos"/>
                <a:cs typeface="Aptos"/>
              </a:defRPr>
            </a:pPr>
            <a:r>
              <a:rPr sz="900" b="1">
                <a:solidFill>
                  <a:srgbClr val="8B8D81"/>
                </a:solidFill>
                <a:latin typeface="Aptos"/>
                <a:ea typeface="Aptos"/>
                <a:cs typeface="Aptos"/>
              </a:rPr>
              <a:t>05 / 06</a:t>
            </a:r>
          </a:p>
        </p:txBody>
      </p:sp>
      <p:sp>
        <p:nvSpPr>
          <p:cNvPr id="6" name="slide-5-title">
            <a:extLst xmlns:a="http://schemas.openxmlformats.org/drawingml/2006/main">
              <a:ext uri="{FF2B5EF4-FFF2-40B4-BE49-F238E27FC236}">
                <a16:creationId xmlns:a16="http://schemas.microsoft.com/office/drawing/2014/main" id="{D3471739-534C-4E82-8341-4785E1A6DBE3}"/>
              </a:ext>
            </a:extLst>
          </p:cNvPr>
          <p:cNvSpPr>
            <a:spLocks xmlns:a="http://schemas.openxmlformats.org/drawingml/2006/main" noGrp="1"/>
          </p:cNvSpPr>
          <p:nvPr/>
        </p:nvSpPr>
        <p:spPr>
          <a:xfrm xmlns:a="http://schemas.openxmlformats.org/drawingml/2006/main">
            <a:off x="533400" y="781050"/>
            <a:ext cx="9906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95000"/>
              </a:lnSpc>
              <a:buNone/>
              <a:defRPr sz="3225" b="1">
                <a:solidFill>
                  <a:srgbClr val="F4F3EE"/>
                </a:solidFill>
                <a:latin typeface="Georgia"/>
                <a:ea typeface="Georgia"/>
                <a:cs typeface="Georgia"/>
              </a:defRPr>
            </a:pPr>
            <a:r>
              <a:rPr sz="3225" b="1">
                <a:solidFill>
                  <a:srgbClr val="F4F3EE"/>
                </a:solidFill>
                <a:latin typeface="Georgia"/>
                <a:ea typeface="Georgia"/>
                <a:cs typeface="Georgia"/>
              </a:rPr>
              <a:t>Built for a public demo—and private real work</a:t>
            </a:r>
          </a:p>
        </p:txBody>
      </p:sp>
      <p:sp>
        <p:nvSpPr>
          <p:cNvPr id="7" name="">
            <a:extLst xmlns:a="http://schemas.openxmlformats.org/drawingml/2006/main">
              <a:ext uri="{FF2B5EF4-FFF2-40B4-BE49-F238E27FC236}">
                <a16:creationId xmlns:a16="http://schemas.microsoft.com/office/drawing/2014/main" id="{D042D4AA-1C3B-4745-BA73-A5BB4445A35B}"/>
              </a:ext>
            </a:extLst>
          </p:cNvPr>
          <p:cNvSpPr>
            <a:spLocks xmlns:a="http://schemas.openxmlformats.org/drawingml/2006/main" noGrp="1"/>
          </p:cNvSpPr>
          <p:nvPr/>
        </p:nvSpPr>
        <p:spPr>
          <a:xfrm xmlns:a="http://schemas.openxmlformats.org/drawingml/2006/main">
            <a:off x="533400" y="1676400"/>
            <a:ext cx="4953000" cy="3314700"/>
          </a:xfrm>
          <a:prstGeom xmlns:a="http://schemas.openxmlformats.org/drawingml/2006/main" prst="roundRect">
            <a:avLst>
              <a:gd name="adj" fmla="val 6897"/>
            </a:avLst>
          </a:prstGeom>
          <a:solidFill xmlns:a="http://schemas.openxmlformats.org/drawingml/2006/main">
            <a:srgbClr val="161713">
              <a:alpha val="96000"/>
            </a:srgbClr>
          </a:solidFill>
          <a:ln xmlns:a="http://schemas.openxmlformats.org/drawingml/2006/main" w="9525">
            <a:solidFill>
              <a:srgbClr val="7EC8E3">
                <a:alpha val="50000"/>
              </a:srgbClr>
            </a:solidFill>
            <a:prstDash val="solid"/>
          </a:ln>
        </p:spPr>
        <p:style>
          <a:lnRef xmlns:a="http://schemas.openxmlformats.org/drawingml/2006/main" idx="0"/>
          <a:fillRef xmlns:a="http://schemas.openxmlformats.org/drawingml/2006/main" idx="0"/>
          <a:effectRef xmlns:a="http://schemas.openxmlformats.org/drawingml/2006/main" idx="9"/>
          <a:fontRef xmlns:a="http://schemas.openxmlformats.org/drawingml/2006/main" idx="major"/>
        </p:style>
      </p:sp>
      <p:sp>
        <p:nvSpPr>
          <p:cNvPr id="8" name="">
            <a:extLst xmlns:a="http://schemas.openxmlformats.org/drawingml/2006/main">
              <a:ext uri="{FF2B5EF4-FFF2-40B4-BE49-F238E27FC236}">
                <a16:creationId xmlns:a16="http://schemas.microsoft.com/office/drawing/2014/main" id="{15C0116E-ECCC-451E-A50A-AEB59F489E2E}"/>
              </a:ext>
            </a:extLst>
          </p:cNvPr>
          <p:cNvSpPr>
            <a:spLocks xmlns:a="http://schemas.openxmlformats.org/drawingml/2006/main" noGrp="1"/>
          </p:cNvSpPr>
          <p:nvPr/>
        </p:nvSpPr>
        <p:spPr>
          <a:xfrm xmlns:a="http://schemas.openxmlformats.org/drawingml/2006/main">
            <a:off x="762000" y="1905000"/>
            <a:ext cx="1524000" cy="285750"/>
          </a:xfrm>
          <a:prstGeom xmlns:a="http://schemas.openxmlformats.org/drawingml/2006/main" prst="roundRect">
            <a:avLst>
              <a:gd name="adj" fmla="val 50000"/>
            </a:avLst>
          </a:prstGeom>
          <a:solidFill xmlns:a="http://schemas.openxmlformats.org/drawingml/2006/main">
            <a:srgbClr val="7EC8E3"/>
          </a:solidFill>
          <a:ln xmlns:a="http://schemas.openxmlformats.org/drawingml/2006/main" w="9525">
            <a:solidFill>
              <a:srgbClr val="7EC8E3"/>
            </a:solidFill>
            <a:prstDash val="solid"/>
          </a:ln>
        </p:spPr>
      </p:sp>
      <p:sp>
        <p:nvSpPr>
          <p:cNvPr id="9" name="">
            <a:extLst xmlns:a="http://schemas.openxmlformats.org/drawingml/2006/main">
              <a:ext uri="{FF2B5EF4-FFF2-40B4-BE49-F238E27FC236}">
                <a16:creationId xmlns:a16="http://schemas.microsoft.com/office/drawing/2014/main" id="{DF87209A-6F73-4ECE-A14E-0240886E04D8}"/>
              </a:ext>
            </a:extLst>
          </p:cNvPr>
          <p:cNvSpPr>
            <a:spLocks xmlns:a="http://schemas.openxmlformats.org/drawingml/2006/main" noGrp="1"/>
          </p:cNvSpPr>
          <p:nvPr/>
        </p:nvSpPr>
        <p:spPr>
          <a:xfrm xmlns:a="http://schemas.openxmlformats.org/drawingml/2006/main">
            <a:off x="762000" y="1905000"/>
            <a:ext cx="1524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76200" tIns="19050" rIns="76200" bIns="19050" anchor="ctr">
            <a:normAutofit fontScale="100000"/>
          </a:bodyPr>
          <a:lstStyle xmlns:a="http://schemas.openxmlformats.org/drawingml/2006/main"/>
          <a:p xmlns:a="http://schemas.openxmlformats.org/drawingml/2006/main">
            <a:pPr algn="ctr">
              <a:lnSpc>
                <a:spcPct val="100000"/>
              </a:lnSpc>
              <a:buNone/>
              <a:defRPr sz="825" b="1">
                <a:solidFill>
                  <a:srgbClr val="0F100D"/>
                </a:solidFill>
                <a:latin typeface="Aptos"/>
                <a:ea typeface="Aptos"/>
                <a:cs typeface="Aptos"/>
              </a:defRPr>
            </a:pPr>
            <a:r>
              <a:rPr sz="825" b="1">
                <a:solidFill>
                  <a:srgbClr val="0F100D"/>
                </a:solidFill>
                <a:latin typeface="Aptos"/>
                <a:ea typeface="Aptos"/>
                <a:cs typeface="Aptos"/>
              </a:rPr>
              <a:t>PUBLIC VERCEL</a:t>
            </a:r>
          </a:p>
        </p:txBody>
      </p:sp>
      <p:sp>
        <p:nvSpPr>
          <p:cNvPr id="10" name="">
            <a:extLst xmlns:a="http://schemas.openxmlformats.org/drawingml/2006/main">
              <a:ext uri="{FF2B5EF4-FFF2-40B4-BE49-F238E27FC236}">
                <a16:creationId xmlns:a16="http://schemas.microsoft.com/office/drawing/2014/main" id="{EA840C77-D55B-49CF-94E1-B8A47174D60D}"/>
              </a:ext>
            </a:extLst>
          </p:cNvPr>
          <p:cNvSpPr>
            <a:spLocks xmlns:a="http://schemas.openxmlformats.org/drawingml/2006/main" noGrp="1"/>
          </p:cNvSpPr>
          <p:nvPr/>
        </p:nvSpPr>
        <p:spPr>
          <a:xfrm xmlns:a="http://schemas.openxmlformats.org/drawingml/2006/main">
            <a:off x="762000" y="2362200"/>
            <a:ext cx="3048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250" b="1">
                <a:solidFill>
                  <a:srgbClr val="F4F3EE"/>
                </a:solidFill>
                <a:latin typeface="Georgia"/>
                <a:ea typeface="Georgia"/>
                <a:cs typeface="Georgia"/>
              </a:defRPr>
            </a:pPr>
            <a:r>
              <a:rPr sz="2250" b="1">
                <a:solidFill>
                  <a:srgbClr val="F4F3EE"/>
                </a:solidFill>
                <a:latin typeface="Georgia"/>
                <a:ea typeface="Georgia"/>
                <a:cs typeface="Georgia"/>
              </a:rPr>
              <a:t>Safe by design</a:t>
            </a:r>
          </a:p>
        </p:txBody>
      </p:sp>
      <p:sp>
        <p:nvSpPr>
          <p:cNvPr id="11" name="">
            <a:extLst xmlns:a="http://schemas.openxmlformats.org/drawingml/2006/main">
              <a:ext uri="{FF2B5EF4-FFF2-40B4-BE49-F238E27FC236}">
                <a16:creationId xmlns:a16="http://schemas.microsoft.com/office/drawing/2014/main" id="{E2E88952-28C0-475F-B623-FAD7745DDBB0}"/>
              </a:ext>
            </a:extLst>
          </p:cNvPr>
          <p:cNvSpPr>
            <a:spLocks xmlns:a="http://schemas.openxmlformats.org/drawingml/2006/main" noGrp="1"/>
          </p:cNvSpPr>
          <p:nvPr/>
        </p:nvSpPr>
        <p:spPr>
          <a:xfrm xmlns:a="http://schemas.openxmlformats.org/drawingml/2006/main">
            <a:off x="781050" y="3000375"/>
            <a:ext cx="95250" cy="95250"/>
          </a:xfrm>
          <a:prstGeom xmlns:a="http://schemas.openxmlformats.org/drawingml/2006/main" prst="ellipse">
            <a:avLst/>
          </a:prstGeom>
          <a:solidFill xmlns:a="http://schemas.openxmlformats.org/drawingml/2006/main">
            <a:srgbClr val="7EC8E3"/>
          </a:solidFill>
          <a:ln xmlns:a="http://schemas.openxmlformats.org/drawingml/2006/main" w="0">
            <a:solidFill>
              <a:srgbClr val="7EC8E3"/>
            </a:solidFill>
            <a:prstDash val="solid"/>
          </a:ln>
        </p:spPr>
      </p:sp>
      <p:sp>
        <p:nvSpPr>
          <p:cNvPr id="12" name="">
            <a:extLst xmlns:a="http://schemas.openxmlformats.org/drawingml/2006/main">
              <a:ext uri="{FF2B5EF4-FFF2-40B4-BE49-F238E27FC236}">
                <a16:creationId xmlns:a16="http://schemas.microsoft.com/office/drawing/2014/main" id="{B13711A0-7BF9-4F3B-A5FB-7F400DDBC6F0}"/>
              </a:ext>
            </a:extLst>
          </p:cNvPr>
          <p:cNvSpPr>
            <a:spLocks xmlns:a="http://schemas.openxmlformats.org/drawingml/2006/main" noGrp="1"/>
          </p:cNvSpPr>
          <p:nvPr/>
        </p:nvSpPr>
        <p:spPr>
          <a:xfrm xmlns:a="http://schemas.openxmlformats.org/drawingml/2006/main">
            <a:off x="971550" y="2952750"/>
            <a:ext cx="4000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Synthetic demo only</a:t>
            </a:r>
          </a:p>
        </p:txBody>
      </p:sp>
      <p:sp>
        <p:nvSpPr>
          <p:cNvPr id="13" name="">
            <a:extLst xmlns:a="http://schemas.openxmlformats.org/drawingml/2006/main">
              <a:ext uri="{FF2B5EF4-FFF2-40B4-BE49-F238E27FC236}">
                <a16:creationId xmlns:a16="http://schemas.microsoft.com/office/drawing/2014/main" id="{64DA5747-896B-449B-9A1E-11C3265BD572}"/>
              </a:ext>
            </a:extLst>
          </p:cNvPr>
          <p:cNvSpPr>
            <a:spLocks xmlns:a="http://schemas.openxmlformats.org/drawingml/2006/main" noGrp="1"/>
          </p:cNvSpPr>
          <p:nvPr/>
        </p:nvSpPr>
        <p:spPr>
          <a:xfrm xmlns:a="http://schemas.openxmlformats.org/drawingml/2006/main">
            <a:off x="781050" y="3362325"/>
            <a:ext cx="95250" cy="95250"/>
          </a:xfrm>
          <a:prstGeom xmlns:a="http://schemas.openxmlformats.org/drawingml/2006/main" prst="ellipse">
            <a:avLst/>
          </a:prstGeom>
          <a:solidFill xmlns:a="http://schemas.openxmlformats.org/drawingml/2006/main">
            <a:srgbClr val="7EC8E3"/>
          </a:solidFill>
          <a:ln xmlns:a="http://schemas.openxmlformats.org/drawingml/2006/main" w="0">
            <a:solidFill>
              <a:srgbClr val="7EC8E3"/>
            </a:solidFill>
            <a:prstDash val="solid"/>
          </a:ln>
        </p:spPr>
      </p:sp>
      <p:sp>
        <p:nvSpPr>
          <p:cNvPr id="14" name="">
            <a:extLst xmlns:a="http://schemas.openxmlformats.org/drawingml/2006/main">
              <a:ext uri="{FF2B5EF4-FFF2-40B4-BE49-F238E27FC236}">
                <a16:creationId xmlns:a16="http://schemas.microsoft.com/office/drawing/2014/main" id="{B602EC6C-85F3-49A3-A97B-879C08DE4426}"/>
              </a:ext>
            </a:extLst>
          </p:cNvPr>
          <p:cNvSpPr>
            <a:spLocks xmlns:a="http://schemas.openxmlformats.org/drawingml/2006/main" noGrp="1"/>
          </p:cNvSpPr>
          <p:nvPr/>
        </p:nvSpPr>
        <p:spPr>
          <a:xfrm xmlns:a="http://schemas.openxmlformats.org/drawingml/2006/main">
            <a:off x="971550" y="3314700"/>
            <a:ext cx="4000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No creator credentials</a:t>
            </a:r>
          </a:p>
        </p:txBody>
      </p:sp>
      <p:sp>
        <p:nvSpPr>
          <p:cNvPr id="15" name="">
            <a:extLst xmlns:a="http://schemas.openxmlformats.org/drawingml/2006/main">
              <a:ext uri="{FF2B5EF4-FFF2-40B4-BE49-F238E27FC236}">
                <a16:creationId xmlns:a16="http://schemas.microsoft.com/office/drawing/2014/main" id="{1EF9EFF4-9B88-4404-BFEA-FE2CF3DF5243}"/>
              </a:ext>
            </a:extLst>
          </p:cNvPr>
          <p:cNvSpPr>
            <a:spLocks xmlns:a="http://schemas.openxmlformats.org/drawingml/2006/main" noGrp="1"/>
          </p:cNvSpPr>
          <p:nvPr/>
        </p:nvSpPr>
        <p:spPr>
          <a:xfrm xmlns:a="http://schemas.openxmlformats.org/drawingml/2006/main">
            <a:off x="781050" y="3724275"/>
            <a:ext cx="95250" cy="95250"/>
          </a:xfrm>
          <a:prstGeom xmlns:a="http://schemas.openxmlformats.org/drawingml/2006/main" prst="ellipse">
            <a:avLst/>
          </a:prstGeom>
          <a:solidFill xmlns:a="http://schemas.openxmlformats.org/drawingml/2006/main">
            <a:srgbClr val="7EC8E3"/>
          </a:solidFill>
          <a:ln xmlns:a="http://schemas.openxmlformats.org/drawingml/2006/main" w="0">
            <a:solidFill>
              <a:srgbClr val="7EC8E3"/>
            </a:solidFill>
            <a:prstDash val="solid"/>
          </a:ln>
        </p:spPr>
      </p:sp>
      <p:sp>
        <p:nvSpPr>
          <p:cNvPr id="16" name="">
            <a:extLst xmlns:a="http://schemas.openxmlformats.org/drawingml/2006/main">
              <a:ext uri="{FF2B5EF4-FFF2-40B4-BE49-F238E27FC236}">
                <a16:creationId xmlns:a16="http://schemas.microsoft.com/office/drawing/2014/main" id="{1B24EA87-C4BA-4D9B-827E-C67CE282C7BC}"/>
              </a:ext>
            </a:extLst>
          </p:cNvPr>
          <p:cNvSpPr>
            <a:spLocks xmlns:a="http://schemas.openxmlformats.org/drawingml/2006/main" noGrp="1"/>
          </p:cNvSpPr>
          <p:nvPr/>
        </p:nvSpPr>
        <p:spPr>
          <a:xfrm xmlns:a="http://schemas.openxmlformats.org/drawingml/2006/main">
            <a:off x="971550" y="3676650"/>
            <a:ext cx="4000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No paid model calls</a:t>
            </a:r>
          </a:p>
        </p:txBody>
      </p:sp>
      <p:sp>
        <p:nvSpPr>
          <p:cNvPr id="17" name="">
            <a:extLst xmlns:a="http://schemas.openxmlformats.org/drawingml/2006/main">
              <a:ext uri="{FF2B5EF4-FFF2-40B4-BE49-F238E27FC236}">
                <a16:creationId xmlns:a16="http://schemas.microsoft.com/office/drawing/2014/main" id="{0CE7712D-2A67-4CA7-B9C8-A7A9E436CB30}"/>
              </a:ext>
            </a:extLst>
          </p:cNvPr>
          <p:cNvSpPr>
            <a:spLocks xmlns:a="http://schemas.openxmlformats.org/drawingml/2006/main" noGrp="1"/>
          </p:cNvSpPr>
          <p:nvPr/>
        </p:nvSpPr>
        <p:spPr>
          <a:xfrm xmlns:a="http://schemas.openxmlformats.org/drawingml/2006/main">
            <a:off x="781050" y="4086225"/>
            <a:ext cx="95250" cy="95250"/>
          </a:xfrm>
          <a:prstGeom xmlns:a="http://schemas.openxmlformats.org/drawingml/2006/main" prst="ellipse">
            <a:avLst/>
          </a:prstGeom>
          <a:solidFill xmlns:a="http://schemas.openxmlformats.org/drawingml/2006/main">
            <a:srgbClr val="7EC8E3"/>
          </a:solidFill>
          <a:ln xmlns:a="http://schemas.openxmlformats.org/drawingml/2006/main" w="0">
            <a:solidFill>
              <a:srgbClr val="7EC8E3"/>
            </a:solidFill>
            <a:prstDash val="solid"/>
          </a:ln>
        </p:spPr>
      </p:sp>
      <p:sp>
        <p:nvSpPr>
          <p:cNvPr id="18" name="">
            <a:extLst xmlns:a="http://schemas.openxmlformats.org/drawingml/2006/main">
              <a:ext uri="{FF2B5EF4-FFF2-40B4-BE49-F238E27FC236}">
                <a16:creationId xmlns:a16="http://schemas.microsoft.com/office/drawing/2014/main" id="{E1C9EC01-A492-46F6-98E7-E677B4809FC2}"/>
              </a:ext>
            </a:extLst>
          </p:cNvPr>
          <p:cNvSpPr>
            <a:spLocks xmlns:a="http://schemas.openxmlformats.org/drawingml/2006/main" noGrp="1"/>
          </p:cNvSpPr>
          <p:nvPr/>
        </p:nvSpPr>
        <p:spPr>
          <a:xfrm xmlns:a="http://schemas.openxmlformats.org/drawingml/2006/main">
            <a:off x="971550" y="4038600"/>
            <a:ext cx="4000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No fake publishing</a:t>
            </a:r>
          </a:p>
        </p:txBody>
      </p:sp>
      <p:sp>
        <p:nvSpPr>
          <p:cNvPr id="19" name="">
            <a:extLst xmlns:a="http://schemas.openxmlformats.org/drawingml/2006/main">
              <a:ext uri="{FF2B5EF4-FFF2-40B4-BE49-F238E27FC236}">
                <a16:creationId xmlns:a16="http://schemas.microsoft.com/office/drawing/2014/main" id="{58EBF74D-FC7A-461C-BEDB-BD64B9B90D41}"/>
              </a:ext>
            </a:extLst>
          </p:cNvPr>
          <p:cNvSpPr>
            <a:spLocks xmlns:a="http://schemas.openxmlformats.org/drawingml/2006/main" noGrp="1"/>
          </p:cNvSpPr>
          <p:nvPr/>
        </p:nvSpPr>
        <p:spPr>
          <a:xfrm xmlns:a="http://schemas.openxmlformats.org/drawingml/2006/main">
            <a:off x="781050" y="4448175"/>
            <a:ext cx="95250" cy="95250"/>
          </a:xfrm>
          <a:prstGeom xmlns:a="http://schemas.openxmlformats.org/drawingml/2006/main" prst="ellipse">
            <a:avLst/>
          </a:prstGeom>
          <a:solidFill xmlns:a="http://schemas.openxmlformats.org/drawingml/2006/main">
            <a:srgbClr val="7EC8E3"/>
          </a:solidFill>
          <a:ln xmlns:a="http://schemas.openxmlformats.org/drawingml/2006/main" w="0">
            <a:solidFill>
              <a:srgbClr val="7EC8E3"/>
            </a:solidFill>
            <a:prstDash val="solid"/>
          </a:ln>
        </p:spPr>
      </p:sp>
      <p:sp>
        <p:nvSpPr>
          <p:cNvPr id="20" name="">
            <a:extLst xmlns:a="http://schemas.openxmlformats.org/drawingml/2006/main">
              <a:ext uri="{FF2B5EF4-FFF2-40B4-BE49-F238E27FC236}">
                <a16:creationId xmlns:a16="http://schemas.microsoft.com/office/drawing/2014/main" id="{30A37E66-9EAD-4F4E-B463-3FDFFFCF1715}"/>
              </a:ext>
            </a:extLst>
          </p:cNvPr>
          <p:cNvSpPr>
            <a:spLocks xmlns:a="http://schemas.openxmlformats.org/drawingml/2006/main" noGrp="1"/>
          </p:cNvSpPr>
          <p:nvPr/>
        </p:nvSpPr>
        <p:spPr>
          <a:xfrm xmlns:a="http://schemas.openxmlformats.org/drawingml/2006/main">
            <a:off x="971550" y="4400550"/>
            <a:ext cx="4000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No silent fallback</a:t>
            </a:r>
          </a:p>
        </p:txBody>
      </p:sp>
      <p:sp>
        <p:nvSpPr>
          <p:cNvPr id="21" name="">
            <a:extLst xmlns:a="http://schemas.openxmlformats.org/drawingml/2006/main">
              <a:ext uri="{FF2B5EF4-FFF2-40B4-BE49-F238E27FC236}">
                <a16:creationId xmlns:a16="http://schemas.microsoft.com/office/drawing/2014/main" id="{6DCA8C70-3F67-45F4-BEE3-B059323467C5}"/>
              </a:ext>
            </a:extLst>
          </p:cNvPr>
          <p:cNvSpPr>
            <a:spLocks xmlns:a="http://schemas.openxmlformats.org/drawingml/2006/main" noGrp="1"/>
          </p:cNvSpPr>
          <p:nvPr/>
        </p:nvSpPr>
        <p:spPr>
          <a:xfrm xmlns:a="http://schemas.openxmlformats.org/drawingml/2006/main">
            <a:off x="5791200" y="1676400"/>
            <a:ext cx="5867400" cy="3314700"/>
          </a:xfrm>
          <a:prstGeom xmlns:a="http://schemas.openxmlformats.org/drawingml/2006/main" prst="roundRect">
            <a:avLst>
              <a:gd name="adj" fmla="val 6897"/>
            </a:avLst>
          </a:prstGeom>
          <a:solidFill xmlns:a="http://schemas.openxmlformats.org/drawingml/2006/main">
            <a:srgbClr val="161713">
              <a:alpha val="87000"/>
            </a:srgbClr>
          </a:solidFill>
          <a:ln xmlns:a="http://schemas.openxmlformats.org/drawingml/2006/main" w="9525">
            <a:solidFill>
              <a:srgbClr val="C9F24F">
                <a:alpha val="55000"/>
              </a:srgbClr>
            </a:solidFill>
            <a:prstDash val="solid"/>
          </a:ln>
        </p:spPr>
        <p:style>
          <a:lnRef xmlns:a="http://schemas.openxmlformats.org/drawingml/2006/main" idx="0"/>
          <a:fillRef xmlns:a="http://schemas.openxmlformats.org/drawingml/2006/main" idx="0"/>
          <a:effectRef xmlns:a="http://schemas.openxmlformats.org/drawingml/2006/main" idx="9"/>
          <a:fontRef xmlns:a="http://schemas.openxmlformats.org/drawingml/2006/main" idx="major"/>
        </p:style>
      </p:sp>
      <p:sp>
        <p:nvSpPr>
          <p:cNvPr id="22" name="">
            <a:extLst xmlns:a="http://schemas.openxmlformats.org/drawingml/2006/main">
              <a:ext uri="{FF2B5EF4-FFF2-40B4-BE49-F238E27FC236}">
                <a16:creationId xmlns:a16="http://schemas.microsoft.com/office/drawing/2014/main" id="{82D5E0FB-59B3-4AB7-9CF8-A2DA57E9B352}"/>
              </a:ext>
            </a:extLst>
          </p:cNvPr>
          <p:cNvSpPr>
            <a:spLocks xmlns:a="http://schemas.openxmlformats.org/drawingml/2006/main" noGrp="1"/>
          </p:cNvSpPr>
          <p:nvPr/>
        </p:nvSpPr>
        <p:spPr>
          <a:xfrm xmlns:a="http://schemas.openxmlformats.org/drawingml/2006/main">
            <a:off x="6019800" y="1905000"/>
            <a:ext cx="2305050" cy="285750"/>
          </a:xfrm>
          <a:prstGeom xmlns:a="http://schemas.openxmlformats.org/drawingml/2006/main" prst="roundRect">
            <a:avLst>
              <a:gd name="adj" fmla="val 50000"/>
            </a:avLst>
          </a:prstGeom>
          <a:solidFill xmlns:a="http://schemas.openxmlformats.org/drawingml/2006/main">
            <a:srgbClr val="C9F24F"/>
          </a:solidFill>
          <a:ln xmlns:a="http://schemas.openxmlformats.org/drawingml/2006/main" w="9525">
            <a:solidFill>
              <a:srgbClr val="C9F24F"/>
            </a:solidFill>
            <a:prstDash val="solid"/>
          </a:ln>
        </p:spPr>
      </p:sp>
      <p:sp>
        <p:nvSpPr>
          <p:cNvPr id="23" name="">
            <a:extLst xmlns:a="http://schemas.openxmlformats.org/drawingml/2006/main">
              <a:ext uri="{FF2B5EF4-FFF2-40B4-BE49-F238E27FC236}">
                <a16:creationId xmlns:a16="http://schemas.microsoft.com/office/drawing/2014/main" id="{AF3CCB98-7868-4B13-9EFB-CEE8A75CEB9C}"/>
              </a:ext>
            </a:extLst>
          </p:cNvPr>
          <p:cNvSpPr>
            <a:spLocks xmlns:a="http://schemas.openxmlformats.org/drawingml/2006/main" noGrp="1"/>
          </p:cNvSpPr>
          <p:nvPr/>
        </p:nvSpPr>
        <p:spPr>
          <a:xfrm xmlns:a="http://schemas.openxmlformats.org/drawingml/2006/main">
            <a:off x="6019800" y="1905000"/>
            <a:ext cx="23050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76200" tIns="19050" rIns="76200" bIns="19050" anchor="ctr">
            <a:normAutofit fontScale="100000"/>
          </a:bodyPr>
          <a:lstStyle xmlns:a="http://schemas.openxmlformats.org/drawingml/2006/main"/>
          <a:p xmlns:a="http://schemas.openxmlformats.org/drawingml/2006/main">
            <a:pPr algn="ctr">
              <a:lnSpc>
                <a:spcPct val="100000"/>
              </a:lnSpc>
              <a:buNone/>
              <a:defRPr sz="825" b="1">
                <a:solidFill>
                  <a:srgbClr val="131408"/>
                </a:solidFill>
                <a:latin typeface="Aptos"/>
                <a:ea typeface="Aptos"/>
                <a:cs typeface="Aptos"/>
              </a:defRPr>
            </a:pPr>
            <a:r>
              <a:rPr sz="825" b="1">
                <a:solidFill>
                  <a:srgbClr val="131408"/>
                </a:solidFill>
                <a:latin typeface="Aptos"/>
                <a:ea typeface="Aptos"/>
                <a:cs typeface="Aptos"/>
              </a:rPr>
              <a:t>LOCAL DOCKER / SELF-HOSTED</a:t>
            </a:r>
          </a:p>
        </p:txBody>
      </p:sp>
      <p:sp>
        <p:nvSpPr>
          <p:cNvPr id="24" name="">
            <a:extLst xmlns:a="http://schemas.openxmlformats.org/drawingml/2006/main">
              <a:ext uri="{FF2B5EF4-FFF2-40B4-BE49-F238E27FC236}">
                <a16:creationId xmlns:a16="http://schemas.microsoft.com/office/drawing/2014/main" id="{CFE426F8-299B-43E7-88D9-0CA9D85AD1FC}"/>
              </a:ext>
            </a:extLst>
          </p:cNvPr>
          <p:cNvSpPr>
            <a:spLocks xmlns:a="http://schemas.openxmlformats.org/drawingml/2006/main" noGrp="1"/>
          </p:cNvSpPr>
          <p:nvPr/>
        </p:nvSpPr>
        <p:spPr>
          <a:xfrm xmlns:a="http://schemas.openxmlformats.org/drawingml/2006/main">
            <a:off x="6019800" y="2362200"/>
            <a:ext cx="4095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250" b="1">
                <a:solidFill>
                  <a:srgbClr val="F4F3EE"/>
                </a:solidFill>
                <a:latin typeface="Georgia"/>
                <a:ea typeface="Georgia"/>
                <a:cs typeface="Georgia"/>
              </a:defRPr>
            </a:pPr>
            <a:r>
              <a:rPr sz="2250" b="1">
                <a:solidFill>
                  <a:srgbClr val="F4F3EE"/>
                </a:solidFill>
                <a:latin typeface="Georgia"/>
                <a:ea typeface="Georgia"/>
                <a:cs typeface="Georgia"/>
              </a:rPr>
              <a:t>Creator-controlled</a:t>
            </a:r>
          </a:p>
        </p:txBody>
      </p:sp>
      <p:sp>
        <p:nvSpPr>
          <p:cNvPr id="25" name="">
            <a:extLst xmlns:a="http://schemas.openxmlformats.org/drawingml/2006/main">
              <a:ext uri="{FF2B5EF4-FFF2-40B4-BE49-F238E27FC236}">
                <a16:creationId xmlns:a16="http://schemas.microsoft.com/office/drawing/2014/main" id="{2D4D3B42-81EF-45CE-AAF6-4ED1AC8CFEEB}"/>
              </a:ext>
            </a:extLst>
          </p:cNvPr>
          <p:cNvSpPr>
            <a:spLocks xmlns:a="http://schemas.openxmlformats.org/drawingml/2006/main" noGrp="1"/>
          </p:cNvSpPr>
          <p:nvPr/>
        </p:nvSpPr>
        <p:spPr>
          <a:xfrm xmlns:a="http://schemas.openxmlformats.org/drawingml/2006/main">
            <a:off x="6038850" y="3000375"/>
            <a:ext cx="95250" cy="95250"/>
          </a:xfrm>
          <a:prstGeom xmlns:a="http://schemas.openxmlformats.org/drawingml/2006/main" prst="ellipse">
            <a:avLst/>
          </a:prstGeom>
          <a:solidFill xmlns:a="http://schemas.openxmlformats.org/drawingml/2006/main">
            <a:srgbClr val="C9F24F"/>
          </a:solidFill>
          <a:ln xmlns:a="http://schemas.openxmlformats.org/drawingml/2006/main" w="0">
            <a:solidFill>
              <a:srgbClr val="C9F24F"/>
            </a:solidFill>
            <a:prstDash val="solid"/>
          </a:ln>
        </p:spPr>
      </p:sp>
      <p:sp>
        <p:nvSpPr>
          <p:cNvPr id="26" name="">
            <a:extLst xmlns:a="http://schemas.openxmlformats.org/drawingml/2006/main">
              <a:ext uri="{FF2B5EF4-FFF2-40B4-BE49-F238E27FC236}">
                <a16:creationId xmlns:a16="http://schemas.microsoft.com/office/drawing/2014/main" id="{6C8A79F5-14A6-46D7-BBAC-D5337AE8B4C3}"/>
              </a:ext>
            </a:extLst>
          </p:cNvPr>
          <p:cNvSpPr>
            <a:spLocks xmlns:a="http://schemas.openxmlformats.org/drawingml/2006/main" noGrp="1"/>
          </p:cNvSpPr>
          <p:nvPr/>
        </p:nvSpPr>
        <p:spPr>
          <a:xfrm xmlns:a="http://schemas.openxmlformats.org/drawingml/2006/main">
            <a:off x="6229350" y="2952750"/>
            <a:ext cx="4953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Creator-owned comment imports</a:t>
            </a:r>
          </a:p>
        </p:txBody>
      </p:sp>
      <p:sp>
        <p:nvSpPr>
          <p:cNvPr id="27" name="">
            <a:extLst xmlns:a="http://schemas.openxmlformats.org/drawingml/2006/main">
              <a:ext uri="{FF2B5EF4-FFF2-40B4-BE49-F238E27FC236}">
                <a16:creationId xmlns:a16="http://schemas.microsoft.com/office/drawing/2014/main" id="{C89A3C2E-BE0C-4E0C-AA11-E1A5A6BEB1ED}"/>
              </a:ext>
            </a:extLst>
          </p:cNvPr>
          <p:cNvSpPr>
            <a:spLocks xmlns:a="http://schemas.openxmlformats.org/drawingml/2006/main" noGrp="1"/>
          </p:cNvSpPr>
          <p:nvPr/>
        </p:nvSpPr>
        <p:spPr>
          <a:xfrm xmlns:a="http://schemas.openxmlformats.org/drawingml/2006/main">
            <a:off x="6038850" y="3409950"/>
            <a:ext cx="95250" cy="95250"/>
          </a:xfrm>
          <a:prstGeom xmlns:a="http://schemas.openxmlformats.org/drawingml/2006/main" prst="ellipse">
            <a:avLst/>
          </a:prstGeom>
          <a:solidFill xmlns:a="http://schemas.openxmlformats.org/drawingml/2006/main">
            <a:srgbClr val="C9F24F"/>
          </a:solidFill>
          <a:ln xmlns:a="http://schemas.openxmlformats.org/drawingml/2006/main" w="0">
            <a:solidFill>
              <a:srgbClr val="C9F24F"/>
            </a:solidFill>
            <a:prstDash val="solid"/>
          </a:ln>
        </p:spPr>
      </p:sp>
      <p:sp>
        <p:nvSpPr>
          <p:cNvPr id="28" name="">
            <a:extLst xmlns:a="http://schemas.openxmlformats.org/drawingml/2006/main">
              <a:ext uri="{FF2B5EF4-FFF2-40B4-BE49-F238E27FC236}">
                <a16:creationId xmlns:a16="http://schemas.microsoft.com/office/drawing/2014/main" id="{A2DC9A21-DE94-4061-8AE9-5D397FBF4014}"/>
              </a:ext>
            </a:extLst>
          </p:cNvPr>
          <p:cNvSpPr>
            <a:spLocks xmlns:a="http://schemas.openxmlformats.org/drawingml/2006/main" noGrp="1"/>
          </p:cNvSpPr>
          <p:nvPr/>
        </p:nvSpPr>
        <p:spPr>
          <a:xfrm xmlns:a="http://schemas.openxmlformats.org/drawingml/2006/main">
            <a:off x="6229350" y="3362325"/>
            <a:ext cx="4953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User-owned server-side OpenAI key</a:t>
            </a:r>
          </a:p>
        </p:txBody>
      </p:sp>
      <p:sp>
        <p:nvSpPr>
          <p:cNvPr id="29" name="">
            <a:extLst xmlns:a="http://schemas.openxmlformats.org/drawingml/2006/main">
              <a:ext uri="{FF2B5EF4-FFF2-40B4-BE49-F238E27FC236}">
                <a16:creationId xmlns:a16="http://schemas.microsoft.com/office/drawing/2014/main" id="{A85DF894-1628-43E6-A1CE-A7CAF4D087E4}"/>
              </a:ext>
            </a:extLst>
          </p:cNvPr>
          <p:cNvSpPr>
            <a:spLocks xmlns:a="http://schemas.openxmlformats.org/drawingml/2006/main" noGrp="1"/>
          </p:cNvSpPr>
          <p:nvPr/>
        </p:nvSpPr>
        <p:spPr>
          <a:xfrm xmlns:a="http://schemas.openxmlformats.org/drawingml/2006/main">
            <a:off x="6038850" y="3819525"/>
            <a:ext cx="95250" cy="95250"/>
          </a:xfrm>
          <a:prstGeom xmlns:a="http://schemas.openxmlformats.org/drawingml/2006/main" prst="ellipse">
            <a:avLst/>
          </a:prstGeom>
          <a:solidFill xmlns:a="http://schemas.openxmlformats.org/drawingml/2006/main">
            <a:srgbClr val="C9F24F"/>
          </a:solidFill>
          <a:ln xmlns:a="http://schemas.openxmlformats.org/drawingml/2006/main" w="0">
            <a:solidFill>
              <a:srgbClr val="C9F24F"/>
            </a:solidFill>
            <a:prstDash val="solid"/>
          </a:ln>
        </p:spPr>
      </p:sp>
      <p:sp>
        <p:nvSpPr>
          <p:cNvPr id="30" name="">
            <a:extLst xmlns:a="http://schemas.openxmlformats.org/drawingml/2006/main">
              <a:ext uri="{FF2B5EF4-FFF2-40B4-BE49-F238E27FC236}">
                <a16:creationId xmlns:a16="http://schemas.microsoft.com/office/drawing/2014/main" id="{1FF1F9FD-E686-4215-A705-050B58B84C3A}"/>
              </a:ext>
            </a:extLst>
          </p:cNvPr>
          <p:cNvSpPr>
            <a:spLocks xmlns:a="http://schemas.openxmlformats.org/drawingml/2006/main" noGrp="1"/>
          </p:cNvSpPr>
          <p:nvPr/>
        </p:nvSpPr>
        <p:spPr>
          <a:xfrm xmlns:a="http://schemas.openxmlformats.org/drawingml/2006/main">
            <a:off x="6229350" y="3771900"/>
            <a:ext cx="4953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YouTube behind policy + config gates</a:t>
            </a:r>
          </a:p>
        </p:txBody>
      </p:sp>
      <p:sp>
        <p:nvSpPr>
          <p:cNvPr id="31" name="">
            <a:extLst xmlns:a="http://schemas.openxmlformats.org/drawingml/2006/main">
              <a:ext uri="{FF2B5EF4-FFF2-40B4-BE49-F238E27FC236}">
                <a16:creationId xmlns:a16="http://schemas.microsoft.com/office/drawing/2014/main" id="{96D81040-0C9F-4619-8DAF-2166545EE9B9}"/>
              </a:ext>
            </a:extLst>
          </p:cNvPr>
          <p:cNvSpPr>
            <a:spLocks xmlns:a="http://schemas.openxmlformats.org/drawingml/2006/main" noGrp="1"/>
          </p:cNvSpPr>
          <p:nvPr/>
        </p:nvSpPr>
        <p:spPr>
          <a:xfrm xmlns:a="http://schemas.openxmlformats.org/drawingml/2006/main">
            <a:off x="6038850" y="4229100"/>
            <a:ext cx="95250" cy="95250"/>
          </a:xfrm>
          <a:prstGeom xmlns:a="http://schemas.openxmlformats.org/drawingml/2006/main" prst="ellipse">
            <a:avLst/>
          </a:prstGeom>
          <a:solidFill xmlns:a="http://schemas.openxmlformats.org/drawingml/2006/main">
            <a:srgbClr val="C9F24F"/>
          </a:solidFill>
          <a:ln xmlns:a="http://schemas.openxmlformats.org/drawingml/2006/main" w="0">
            <a:solidFill>
              <a:srgbClr val="C9F24F"/>
            </a:solidFill>
            <a:prstDash val="solid"/>
          </a:ln>
        </p:spPr>
      </p:sp>
      <p:sp>
        <p:nvSpPr>
          <p:cNvPr id="32" name="">
            <a:extLst xmlns:a="http://schemas.openxmlformats.org/drawingml/2006/main">
              <a:ext uri="{FF2B5EF4-FFF2-40B4-BE49-F238E27FC236}">
                <a16:creationId xmlns:a16="http://schemas.microsoft.com/office/drawing/2014/main" id="{90E29F6F-8AE5-4C05-B5EF-B438C205E716}"/>
              </a:ext>
            </a:extLst>
          </p:cNvPr>
          <p:cNvSpPr>
            <a:spLocks xmlns:a="http://schemas.openxmlformats.org/drawingml/2006/main" noGrp="1"/>
          </p:cNvSpPr>
          <p:nvPr/>
        </p:nvSpPr>
        <p:spPr>
          <a:xfrm xmlns:a="http://schemas.openxmlformats.org/drawingml/2006/main">
            <a:off x="6229350" y="4181475"/>
            <a:ext cx="4953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1350" b="0">
                <a:solidFill>
                  <a:srgbClr val="F4F3EE"/>
                </a:solidFill>
                <a:latin typeface="Aptos"/>
                <a:ea typeface="Aptos"/>
                <a:cs typeface="Aptos"/>
              </a:defRPr>
            </a:pPr>
            <a:r>
              <a:rPr sz="1350" b="0">
                <a:solidFill>
                  <a:srgbClr val="F4F3EE"/>
                </a:solidFill>
                <a:latin typeface="Aptos"/>
                <a:ea typeface="Aptos"/>
                <a:cs typeface="Aptos"/>
              </a:rPr>
              <a:t>Real local exports</a:t>
            </a:r>
          </a:p>
        </p:txBody>
      </p:sp>
      <p:sp>
        <p:nvSpPr>
          <p:cNvPr id="33" name="">
            <a:extLst xmlns:a="http://schemas.openxmlformats.org/drawingml/2006/main">
              <a:ext uri="{FF2B5EF4-FFF2-40B4-BE49-F238E27FC236}">
                <a16:creationId xmlns:a16="http://schemas.microsoft.com/office/drawing/2014/main" id="{5E189A77-4FDF-4F98-9200-A9CD6C10ADA4}"/>
              </a:ext>
            </a:extLst>
          </p:cNvPr>
          <p:cNvSpPr>
            <a:spLocks xmlns:a="http://schemas.openxmlformats.org/drawingml/2006/main" noGrp="1"/>
          </p:cNvSpPr>
          <p:nvPr/>
        </p:nvSpPr>
        <p:spPr>
          <a:xfrm xmlns:a="http://schemas.openxmlformats.org/drawingml/2006/main">
            <a:off x="533400" y="5238750"/>
            <a:ext cx="11125200" cy="876300"/>
          </a:xfrm>
          <a:prstGeom xmlns:a="http://schemas.openxmlformats.org/drawingml/2006/main" prst="roundRect">
            <a:avLst>
              <a:gd name="adj" fmla="val 17391"/>
            </a:avLst>
          </a:prstGeom>
          <a:solidFill xmlns:a="http://schemas.openxmlformats.org/drawingml/2006/main">
            <a:srgbClr val="0B0C09">
              <a:alpha val="90000"/>
            </a:srgbClr>
          </a:solidFill>
          <a:ln xmlns:a="http://schemas.openxmlformats.org/drawingml/2006/main" w="9525">
            <a:solidFill>
              <a:srgbClr val="F4F3EE">
                <a:alpha val="24000"/>
              </a:srgbClr>
            </a:solidFill>
            <a:prstDash val="solid"/>
          </a:ln>
        </p:spPr>
      </p:sp>
      <p:sp>
        <p:nvSpPr>
          <p:cNvPr id="34" name="">
            <a:extLst xmlns:a="http://schemas.openxmlformats.org/drawingml/2006/main">
              <a:ext uri="{FF2B5EF4-FFF2-40B4-BE49-F238E27FC236}">
                <a16:creationId xmlns:a16="http://schemas.microsoft.com/office/drawing/2014/main" id="{80FEF1E6-476E-4B3A-B8B6-A98065C7EFE7}"/>
              </a:ext>
            </a:extLst>
          </p:cNvPr>
          <p:cNvSpPr>
            <a:spLocks xmlns:a="http://schemas.openxmlformats.org/drawingml/2006/main" noGrp="1"/>
          </p:cNvSpPr>
          <p:nvPr/>
        </p:nvSpPr>
        <p:spPr>
          <a:xfrm xmlns:a="http://schemas.openxmlformats.org/drawingml/2006/main">
            <a:off x="762000" y="5438775"/>
            <a:ext cx="12573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825" b="1">
                <a:solidFill>
                  <a:srgbClr val="F2C14F"/>
                </a:solidFill>
                <a:latin typeface="Aptos"/>
                <a:ea typeface="Aptos"/>
                <a:cs typeface="Aptos"/>
              </a:defRPr>
            </a:pPr>
            <a:r>
              <a:rPr sz="825" b="1">
                <a:solidFill>
                  <a:srgbClr val="F2C14F"/>
                </a:solidFill>
                <a:latin typeface="Aptos"/>
                <a:ea typeface="Aptos"/>
                <a:cs typeface="Aptos"/>
              </a:rPr>
              <a:t>KEY BOUNDARY</a:t>
            </a:r>
          </a:p>
        </p:txBody>
      </p:sp>
      <p:sp>
        <p:nvSpPr>
          <p:cNvPr id="35" name="">
            <a:extLst xmlns:a="http://schemas.openxmlformats.org/drawingml/2006/main">
              <a:ext uri="{FF2B5EF4-FFF2-40B4-BE49-F238E27FC236}">
                <a16:creationId xmlns:a16="http://schemas.microsoft.com/office/drawing/2014/main" id="{86144144-98CD-4629-97E9-638D1654A9BC}"/>
              </a:ext>
            </a:extLst>
          </p:cNvPr>
          <p:cNvSpPr>
            <a:spLocks xmlns:a="http://schemas.openxmlformats.org/drawingml/2006/main" noGrp="1"/>
          </p:cNvSpPr>
          <p:nvPr/>
        </p:nvSpPr>
        <p:spPr>
          <a:xfrm xmlns:a="http://schemas.openxmlformats.org/drawingml/2006/main">
            <a:off x="762000" y="5686425"/>
            <a:ext cx="71628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7468"/>
          </a:bodyPr>
          <a:lstStyle xmlns:a="http://schemas.openxmlformats.org/drawingml/2006/main"/>
          <a:p xmlns:a="http://schemas.openxmlformats.org/drawingml/2006/main">
            <a:pPr algn="l">
              <a:lnSpc>
                <a:spcPct val="100000"/>
              </a:lnSpc>
              <a:buNone/>
              <a:defRPr sz="1275" b="1">
                <a:solidFill>
                  <a:srgbClr val="F4F3EE"/>
                </a:solidFill>
                <a:latin typeface="Aptos"/>
                <a:ea typeface="Aptos"/>
                <a:cs typeface="Aptos"/>
              </a:defRPr>
            </a:pPr>
            <a:r>
              <a:rPr sz="1275" b="1">
                <a:solidFill>
                  <a:srgbClr val="F4F3EE"/>
                </a:solidFill>
                <a:latin typeface="Aptos"/>
                <a:ea typeface="Aptos"/>
                <a:cs typeface="Aptos"/>
              </a:rPr>
              <a:t>Keys remain with the creator. Model-bound content travels from their container to the configured provider.</a:t>
            </a:r>
          </a:p>
        </p:txBody>
      </p:sp>
      <p:sp>
        <p:nvSpPr>
          <p:cNvPr id="36" name="">
            <a:extLst xmlns:a="http://schemas.openxmlformats.org/drawingml/2006/main">
              <a:ext uri="{FF2B5EF4-FFF2-40B4-BE49-F238E27FC236}">
                <a16:creationId xmlns:a16="http://schemas.microsoft.com/office/drawing/2014/main" id="{53F44935-4E29-427A-A0BA-352D83B6B7D8}"/>
              </a:ext>
            </a:extLst>
          </p:cNvPr>
          <p:cNvSpPr>
            <a:spLocks xmlns:a="http://schemas.openxmlformats.org/drawingml/2006/main" noGrp="1"/>
          </p:cNvSpPr>
          <p:nvPr/>
        </p:nvSpPr>
        <p:spPr>
          <a:xfrm xmlns:a="http://schemas.openxmlformats.org/drawingml/2006/main">
            <a:off x="8324850" y="5476875"/>
            <a:ext cx="3105150" cy="400050"/>
          </a:xfrm>
          <a:prstGeom xmlns:a="http://schemas.openxmlformats.org/drawingml/2006/main" prst="roundRect">
            <a:avLst>
              <a:gd name="adj" fmla="val 50000"/>
            </a:avLst>
          </a:prstGeom>
          <a:solidFill xmlns:a="http://schemas.openxmlformats.org/drawingml/2006/main">
            <a:srgbClr val="C9F24F">
              <a:alpha val="12000"/>
            </a:srgbClr>
          </a:solidFill>
          <a:ln xmlns:a="http://schemas.openxmlformats.org/drawingml/2006/main" w="9525">
            <a:solidFill>
              <a:srgbClr val="C9F24F">
                <a:alpha val="45000"/>
              </a:srgbClr>
            </a:solidFill>
            <a:prstDash val="solid"/>
          </a:ln>
        </p:spPr>
      </p:sp>
      <p:sp>
        <p:nvSpPr>
          <p:cNvPr id="37" name="">
            <a:extLst xmlns:a="http://schemas.openxmlformats.org/drawingml/2006/main">
              <a:ext uri="{FF2B5EF4-FFF2-40B4-BE49-F238E27FC236}">
                <a16:creationId xmlns:a16="http://schemas.microsoft.com/office/drawing/2014/main" id="{5261D1F5-E2EA-440E-A648-4ED7529F718E}"/>
              </a:ext>
            </a:extLst>
          </p:cNvPr>
          <p:cNvSpPr>
            <a:spLocks xmlns:a="http://schemas.openxmlformats.org/drawingml/2006/main" noGrp="1"/>
          </p:cNvSpPr>
          <p:nvPr/>
        </p:nvSpPr>
        <p:spPr>
          <a:xfrm xmlns:a="http://schemas.openxmlformats.org/drawingml/2006/main">
            <a:off x="8324850" y="5476875"/>
            <a:ext cx="31051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76200" tIns="19050" rIns="76200" bIns="19050" anchor="ctr">
            <a:normAutofit fontScale="100000"/>
          </a:bodyPr>
          <a:lstStyle xmlns:a="http://schemas.openxmlformats.org/drawingml/2006/main"/>
          <a:p xmlns:a="http://schemas.openxmlformats.org/drawingml/2006/main">
            <a:pPr algn="ctr">
              <a:lnSpc>
                <a:spcPct val="100000"/>
              </a:lnSpc>
              <a:buNone/>
              <a:defRPr sz="825" b="1">
                <a:solidFill>
                  <a:srgbClr val="C9F24F"/>
                </a:solidFill>
                <a:latin typeface="Aptos"/>
                <a:ea typeface="Aptos"/>
                <a:cs typeface="Aptos"/>
              </a:defRPr>
            </a:pPr>
            <a:r>
              <a:rPr sz="825" b="1">
                <a:solidFill>
                  <a:srgbClr val="C9F24F"/>
                </a:solidFill>
                <a:latin typeface="Aptos"/>
                <a:ea typeface="Aptos"/>
                <a:cs typeface="Aptos"/>
              </a:rPr>
              <a:t>298 tests passing · lint · type-check · build green</a:t>
            </a:r>
          </a:p>
        </p:txBody>
      </p:sp>
      <p:sp>
        <p:nvSpPr>
          <p:cNvPr id="38" name="">
            <a:extLst xmlns:a="http://schemas.openxmlformats.org/drawingml/2006/main">
              <a:ext uri="{FF2B5EF4-FFF2-40B4-BE49-F238E27FC236}">
                <a16:creationId xmlns:a16="http://schemas.microsoft.com/office/drawing/2014/main" id="{4447E149-76B0-4ABB-8144-3401239CB6CE}"/>
              </a:ext>
            </a:extLst>
          </p:cNvPr>
          <p:cNvSpPr>
            <a:spLocks xmlns:a="http://schemas.openxmlformats.org/drawingml/2006/main" noGrp="1"/>
          </p:cNvSpPr>
          <p:nvPr/>
        </p:nvSpPr>
        <p:spPr>
          <a:xfrm xmlns:a="http://schemas.openxmlformats.org/drawingml/2006/main">
            <a:off x="533400" y="6457950"/>
            <a:ext cx="11125200" cy="0"/>
          </a:xfrm>
          <a:prstGeom xmlns:a="http://schemas.openxmlformats.org/drawingml/2006/main" prst="line">
            <a:avLst/>
          </a:prstGeom>
          <a:noFill xmlns:a="http://schemas.openxmlformats.org/drawingml/2006/main"/>
          <a:ln xmlns:a="http://schemas.openxmlformats.org/drawingml/2006/main" w="9525">
            <a:solidFill>
              <a:srgbClr val="F4F3EE">
                <a:alpha val="12000"/>
              </a:srgbClr>
            </a:solidFill>
            <a:prstDash val="solid"/>
          </a:ln>
        </p:spPr>
      </p:sp>
      <p:sp>
        <p:nvSpPr>
          <p:cNvPr id="39" name="">
            <a:extLst xmlns:a="http://schemas.openxmlformats.org/drawingml/2006/main">
              <a:ext uri="{FF2B5EF4-FFF2-40B4-BE49-F238E27FC236}">
                <a16:creationId xmlns:a16="http://schemas.microsoft.com/office/drawing/2014/main" id="{2F219160-2D1A-4676-BDF9-B4164091558F}"/>
              </a:ext>
            </a:extLst>
          </p:cNvPr>
          <p:cNvSpPr>
            <a:spLocks xmlns:a="http://schemas.openxmlformats.org/drawingml/2006/main" noGrp="1"/>
          </p:cNvSpPr>
          <p:nvPr/>
        </p:nvSpPr>
        <p:spPr>
          <a:xfrm xmlns:a="http://schemas.openxmlformats.org/drawingml/2006/main">
            <a:off x="533400" y="6543675"/>
            <a:ext cx="3429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750" b="1">
                <a:solidFill>
                  <a:srgbClr val="8B8D81"/>
                </a:solidFill>
                <a:latin typeface="Aptos"/>
                <a:ea typeface="Aptos"/>
                <a:cs typeface="Aptos"/>
              </a:defRPr>
            </a:pPr>
            <a:r>
              <a:rPr sz="750" b="1">
                <a:solidFill>
                  <a:srgbClr val="8B8D81"/>
                </a:solidFill>
                <a:latin typeface="Aptos"/>
                <a:ea typeface="Aptos"/>
                <a:cs typeface="Aptos"/>
              </a:rPr>
              <a:t>BUILT BY TRIPODS</a:t>
            </a:r>
          </a:p>
        </p:txBody>
      </p:sp>
      <p:sp>
        <p:nvSpPr>
          <p:cNvPr id="40" name="">
            <a:extLst xmlns:a="http://schemas.openxmlformats.org/drawingml/2006/main">
              <a:ext uri="{FF2B5EF4-FFF2-40B4-BE49-F238E27FC236}">
                <a16:creationId xmlns:a16="http://schemas.microsoft.com/office/drawing/2014/main" id="{B475B0BF-F43A-4336-95C8-8B83FA41B458}"/>
              </a:ext>
            </a:extLst>
          </p:cNvPr>
          <p:cNvSpPr>
            <a:spLocks xmlns:a="http://schemas.openxmlformats.org/drawingml/2006/main" noGrp="1"/>
          </p:cNvSpPr>
          <p:nvPr/>
        </p:nvSpPr>
        <p:spPr>
          <a:xfrm xmlns:a="http://schemas.openxmlformats.org/drawingml/2006/main">
            <a:off x="7924800" y="6543675"/>
            <a:ext cx="3733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750" b="1">
                <a:solidFill>
                  <a:srgbClr val="8B8D81"/>
                </a:solidFill>
                <a:latin typeface="Aptos"/>
                <a:ea typeface="Aptos"/>
                <a:cs typeface="Aptos"/>
              </a:defRPr>
            </a:pPr>
            <a:r>
              <a:rPr sz="750" b="1">
                <a:solidFill>
                  <a:srgbClr val="8B8D81"/>
                </a:solidFill>
                <a:latin typeface="Aptos"/>
                <a:ea typeface="Aptos"/>
                <a:cs typeface="Aptos"/>
              </a:rPr>
              <a:t>YOUR AUDIENCE IS THE BRIEF.</a:t>
            </a:r>
          </a:p>
        </p:txBody>
      </p:sp>
    </p:spTree>
    <p:extLst>
      <p:ext uri="{BB962C8B-B14F-4D97-AF65-F5344CB8AC3E}">
        <p14:creationId xmlns:p14="http://schemas.microsoft.com/office/powerpoint/2010/main" val="340710598"/>
      </p:ext>
    </p:extLst>
  </p:cSld>
</p:sld>
</file>

<file path=ppt/slides/slide6.xml><?xml version="1.0" encoding="utf-8"?>
<p:sld xmlns:p="http://schemas.openxmlformats.org/presentationml/2006/main">
  <p:cSld>
    <p:bg>
      <p:bgPr>
        <a:solidFill xmlns:a="http://schemas.openxmlformats.org/drawingml/2006/main">
          <a:srgbClr val="0F100D"/>
        </a:solidFill>
      </p:bgPr>
    </p:bg>
    <p:spTree>
      <p:nvGrpSpPr>
        <p:cNvPr id="1" name=""/>
        <p:cNvGrpSpPr/>
        <p:nvPr/>
      </p:nvGrpSpPr>
      <p:grpSpPr>
        <a:xfrm xmlns:a="http://schemas.openxmlformats.org/drawingml/2006/main"/>
      </p:grpSpPr>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079ebbb9173a475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DD75ED66-B56E-4A14-A872-402DE3B0B74E}"/>
              </a:ext>
            </a:extLst>
          </p:cNvPr>
          <p:cNvSpPr>
            <a:spLocks xmlns:a="http://schemas.openxmlformats.org/drawingml/2006/main" noGrp="1"/>
          </p:cNvSpPr>
          <p:nvPr/>
        </p:nvSpPr>
        <p:spPr>
          <a:xfrm xmlns:a="http://schemas.openxmlformats.org/drawingml/2006/main">
            <a:off x="0" y="0"/>
            <a:ext cx="9715500" cy="6858000"/>
          </a:xfrm>
          <a:prstGeom xmlns:a="http://schemas.openxmlformats.org/drawingml/2006/main" prst="rect">
            <a:avLst/>
          </a:prstGeom>
          <a:gradFill xmlns:a="http://schemas.openxmlformats.org/drawingml/2006/main">
            <a:gsLst>
              <a:gs pos="0">
                <a:srgbClr val="0F100D">
                  <a:alpha val="100000"/>
                </a:srgbClr>
              </a:gs>
              <a:gs pos="58000">
                <a:srgbClr val="0F100D">
                  <a:alpha val="92000"/>
                </a:srgbClr>
              </a:gs>
              <a:gs pos="86000">
                <a:srgbClr val="0F100D">
                  <a:alpha val="42000"/>
                </a:srgbClr>
              </a:gs>
              <a:gs pos="100000">
                <a:srgbClr val="0F100D">
                  <a:alpha val="0"/>
                </a:srgbClr>
              </a:gs>
            </a:gsLst>
            <a:lin ang="5400000"/>
          </a:gra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B65A7E42-A7AD-4446-AB24-62C412AA04A6}"/>
              </a:ext>
            </a:extLst>
          </p:cNvPr>
          <p:cNvSpPr>
            <a:spLocks xmlns:a="http://schemas.openxmlformats.org/drawingml/2006/main" noGrp="1"/>
          </p:cNvSpPr>
          <p:nvPr/>
        </p:nvSpPr>
        <p:spPr>
          <a:xfrm xmlns:a="http://schemas.openxmlformats.org/drawingml/2006/main">
            <a:off x="533400" y="304800"/>
            <a:ext cx="171450" cy="171450"/>
          </a:xfrm>
          <a:prstGeom xmlns:a="http://schemas.openxmlformats.org/drawingml/2006/main" prst="roundRect">
            <a:avLst>
              <a:gd name="adj" fmla="val 33333"/>
            </a:avLst>
          </a:prstGeom>
          <a:solidFill xmlns:a="http://schemas.openxmlformats.org/drawingml/2006/main">
            <a:srgbClr val="C9F24F"/>
          </a:solidFill>
          <a:ln xmlns:a="http://schemas.openxmlformats.org/drawingml/2006/main" w="0">
            <a:solidFill>
              <a:srgbClr val="C9F24F"/>
            </a:solidFill>
            <a:prstDash val="solid"/>
          </a:ln>
        </p:spPr>
      </p:sp>
      <p:sp>
        <p:nvSpPr>
          <p:cNvPr id="4" name="">
            <a:extLst xmlns:a="http://schemas.openxmlformats.org/drawingml/2006/main">
              <a:ext uri="{FF2B5EF4-FFF2-40B4-BE49-F238E27FC236}">
                <a16:creationId xmlns:a16="http://schemas.microsoft.com/office/drawing/2014/main" id="{C08181B8-22B7-4DC9-8C18-2FD689D06F70}"/>
              </a:ext>
            </a:extLst>
          </p:cNvPr>
          <p:cNvSpPr>
            <a:spLocks xmlns:a="http://schemas.openxmlformats.org/drawingml/2006/main" noGrp="1"/>
          </p:cNvSpPr>
          <p:nvPr/>
        </p:nvSpPr>
        <p:spPr>
          <a:xfrm xmlns:a="http://schemas.openxmlformats.org/drawingml/2006/main">
            <a:off x="781050" y="295275"/>
            <a:ext cx="2095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0000"/>
              </a:lnSpc>
              <a:buNone/>
              <a:defRPr sz="975" b="1">
                <a:solidFill>
                  <a:srgbClr val="F4F3EE"/>
                </a:solidFill>
                <a:latin typeface="Aptos"/>
                <a:ea typeface="Aptos"/>
                <a:cs typeface="Aptos"/>
              </a:defRPr>
            </a:pPr>
            <a:r>
              <a:rPr sz="975" b="1">
                <a:solidFill>
                  <a:srgbClr val="F4F3EE"/>
                </a:solidFill>
                <a:latin typeface="Aptos"/>
                <a:ea typeface="Aptos"/>
                <a:cs typeface="Aptos"/>
              </a:rPr>
              <a:t>NEXTBESTCONTENT</a:t>
            </a:r>
          </a:p>
        </p:txBody>
      </p:sp>
      <p:sp>
        <p:nvSpPr>
          <p:cNvPr id="5" name="">
            <a:extLst xmlns:a="http://schemas.openxmlformats.org/drawingml/2006/main">
              <a:ext uri="{FF2B5EF4-FFF2-40B4-BE49-F238E27FC236}">
                <a16:creationId xmlns:a16="http://schemas.microsoft.com/office/drawing/2014/main" id="{A124B35D-D7E8-44EF-B904-59FEABADC9B1}"/>
              </a:ext>
            </a:extLst>
          </p:cNvPr>
          <p:cNvSpPr>
            <a:spLocks xmlns:a="http://schemas.openxmlformats.org/drawingml/2006/main" noGrp="1"/>
          </p:cNvSpPr>
          <p:nvPr/>
        </p:nvSpPr>
        <p:spPr>
          <a:xfrm xmlns:a="http://schemas.openxmlformats.org/drawingml/2006/main">
            <a:off x="10744200" y="295275"/>
            <a:ext cx="914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lnSpc>
                <a:spcPct val="100000"/>
              </a:lnSpc>
              <a:buNone/>
              <a:defRPr sz="900" b="1">
                <a:solidFill>
                  <a:srgbClr val="8B8D81"/>
                </a:solidFill>
                <a:latin typeface="Aptos"/>
                <a:ea typeface="Aptos"/>
                <a:cs typeface="Aptos"/>
              </a:defRPr>
            </a:pPr>
            <a:r>
              <a:rPr sz="900" b="1">
                <a:solidFill>
                  <a:srgbClr val="8B8D81"/>
                </a:solidFill>
                <a:latin typeface="Aptos"/>
                <a:ea typeface="Aptos"/>
                <a:cs typeface="Aptos"/>
              </a:rPr>
              <a:t>06 / 06</a:t>
            </a:r>
          </a:p>
        </p:txBody>
      </p:sp>
      <p:sp>
        <p:nvSpPr>
          <p:cNvPr id="6" name="slide-6-title">
            <a:extLst xmlns:a="http://schemas.openxmlformats.org/drawingml/2006/main">
              <a:ext uri="{FF2B5EF4-FFF2-40B4-BE49-F238E27FC236}">
                <a16:creationId xmlns:a16="http://schemas.microsoft.com/office/drawing/2014/main" id="{B4BE2DAC-2B68-4662-9278-5248A29A910B}"/>
              </a:ext>
            </a:extLst>
          </p:cNvPr>
          <p:cNvSpPr>
            <a:spLocks xmlns:a="http://schemas.openxmlformats.org/drawingml/2006/main" noGrp="1"/>
          </p:cNvSpPr>
          <p:nvPr/>
        </p:nvSpPr>
        <p:spPr>
          <a:xfrm xmlns:a="http://schemas.openxmlformats.org/drawingml/2006/main">
            <a:off x="533400" y="1123950"/>
            <a:ext cx="6858000" cy="1676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92000"/>
              </a:lnSpc>
              <a:buNone/>
              <a:defRPr sz="4125" b="1">
                <a:solidFill>
                  <a:srgbClr val="F4F3EE"/>
                </a:solidFill>
                <a:latin typeface="Georgia"/>
                <a:ea typeface="Georgia"/>
                <a:cs typeface="Georgia"/>
              </a:defRPr>
            </a:pPr>
            <a:r>
              <a:rPr sz="4125" b="1">
                <a:solidFill>
                  <a:srgbClr val="F4F3EE"/>
                </a:solidFill>
                <a:latin typeface="Georgia"/>
                <a:ea typeface="Georgia"/>
                <a:cs typeface="Georgia"/>
              </a:rPr>
              <a:t>Your next content idea is already in the comments</a:t>
            </a:r>
          </a:p>
        </p:txBody>
      </p:sp>
      <p:sp>
        <p:nvSpPr>
          <p:cNvPr id="7" name="">
            <a:extLst xmlns:a="http://schemas.openxmlformats.org/drawingml/2006/main">
              <a:ext uri="{FF2B5EF4-FFF2-40B4-BE49-F238E27FC236}">
                <a16:creationId xmlns:a16="http://schemas.microsoft.com/office/drawing/2014/main" id="{B81AA496-944A-443A-8AB3-1AFCB6AEB1D1}"/>
              </a:ext>
            </a:extLst>
          </p:cNvPr>
          <p:cNvSpPr>
            <a:spLocks xmlns:a="http://schemas.openxmlformats.org/drawingml/2006/main" noGrp="1"/>
          </p:cNvSpPr>
          <p:nvPr/>
        </p:nvSpPr>
        <p:spPr>
          <a:xfrm xmlns:a="http://schemas.openxmlformats.org/drawingml/2006/main">
            <a:off x="571500" y="3124200"/>
            <a:ext cx="5905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10000"/>
              </a:lnSpc>
              <a:buNone/>
              <a:defRPr sz="1725" b="0">
                <a:solidFill>
                  <a:srgbClr val="B7B9AE"/>
                </a:solidFill>
                <a:latin typeface="Aptos"/>
                <a:ea typeface="Aptos"/>
                <a:cs typeface="Aptos"/>
              </a:defRPr>
            </a:pPr>
            <a:r>
              <a:rPr sz="1725" b="0">
                <a:solidFill>
                  <a:srgbClr val="B7B9AE"/>
                </a:solidFill>
                <a:latin typeface="Aptos"/>
                <a:ea typeface="Aptos"/>
                <a:cs typeface="Aptos"/>
              </a:rPr>
              <a:t>Try Maya’s complete synthetic journey—then take the private workflow home.</a:t>
            </a:r>
          </a:p>
        </p:txBody>
      </p:sp>
      <p:sp>
        <p:nvSpPr>
          <p:cNvPr id="8" name="">
            <a:extLst xmlns:a="http://schemas.openxmlformats.org/drawingml/2006/main">
              <a:ext uri="{FF2B5EF4-FFF2-40B4-BE49-F238E27FC236}">
                <a16:creationId xmlns:a16="http://schemas.microsoft.com/office/drawing/2014/main" id="{26DA053F-4F10-4F25-801D-41531F8F36C6}"/>
              </a:ext>
            </a:extLst>
          </p:cNvPr>
          <p:cNvSpPr>
            <a:spLocks xmlns:a="http://schemas.openxmlformats.org/drawingml/2006/main" noGrp="1"/>
          </p:cNvSpPr>
          <p:nvPr/>
        </p:nvSpPr>
        <p:spPr>
          <a:xfrm xmlns:a="http://schemas.openxmlformats.org/drawingml/2006/main">
            <a:off x="571500" y="4095750"/>
            <a:ext cx="2552700" cy="457200"/>
          </a:xfrm>
          <a:prstGeom xmlns:a="http://schemas.openxmlformats.org/drawingml/2006/main" prst="roundRect">
            <a:avLst>
              <a:gd name="adj" fmla="val 50000"/>
            </a:avLst>
          </a:prstGeom>
          <a:solidFill xmlns:a="http://schemas.openxmlformats.org/drawingml/2006/main">
            <a:srgbClr val="C9F24F"/>
          </a:solidFill>
          <a:ln xmlns:a="http://schemas.openxmlformats.org/drawingml/2006/main" w="9525">
            <a:solidFill>
              <a:srgbClr val="C9F24F"/>
            </a:solidFill>
            <a:prstDash val="solid"/>
          </a:ln>
        </p:spPr>
      </p:sp>
      <p:sp>
        <p:nvSpPr>
          <p:cNvPr id="9" name="">
            <a:extLst xmlns:a="http://schemas.openxmlformats.org/drawingml/2006/main">
              <a:ext uri="{FF2B5EF4-FFF2-40B4-BE49-F238E27FC236}">
                <a16:creationId xmlns:a16="http://schemas.microsoft.com/office/drawing/2014/main" id="{5EB18744-081B-4C43-AAB5-29028F45EEEF}"/>
              </a:ext>
            </a:extLst>
          </p:cNvPr>
          <p:cNvSpPr>
            <a:spLocks xmlns:a="http://schemas.openxmlformats.org/drawingml/2006/main" noGrp="1"/>
          </p:cNvSpPr>
          <p:nvPr/>
        </p:nvSpPr>
        <p:spPr>
          <a:xfrm xmlns:a="http://schemas.openxmlformats.org/drawingml/2006/main">
            <a:off x="571500" y="4095750"/>
            <a:ext cx="25527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76200" tIns="19050" rIns="76200" bIns="19050" anchor="ctr">
            <a:normAutofit fontScale="100000"/>
          </a:bodyPr>
          <a:lstStyle xmlns:a="http://schemas.openxmlformats.org/drawingml/2006/main"/>
          <a:p xmlns:a="http://schemas.openxmlformats.org/drawingml/2006/main">
            <a:pPr algn="ctr">
              <a:lnSpc>
                <a:spcPct val="100000"/>
              </a:lnSpc>
              <a:buNone/>
              <a:defRPr sz="975" b="1">
                <a:solidFill>
                  <a:srgbClr val="131408"/>
                </a:solidFill>
                <a:latin typeface="Aptos"/>
                <a:ea typeface="Aptos"/>
                <a:cs typeface="Aptos"/>
              </a:defRPr>
            </a:pPr>
            <a:r>
              <a:rPr sz="975" b="1">
                <a:solidFill>
                  <a:srgbClr val="131408"/>
                </a:solidFill>
                <a:latin typeface="Aptos"/>
                <a:ea typeface="Aptos"/>
                <a:cs typeface="Aptos"/>
              </a:rPr>
              <a:t>TRY THE SYNTHETIC DEMO</a:t>
            </a:r>
          </a:p>
        </p:txBody>
      </p:sp>
      <p:sp>
        <p:nvSpPr>
          <p:cNvPr id="10" name="">
            <a:extLst xmlns:a="http://schemas.openxmlformats.org/drawingml/2006/main">
              <a:ext uri="{FF2B5EF4-FFF2-40B4-BE49-F238E27FC236}">
                <a16:creationId xmlns:a16="http://schemas.microsoft.com/office/drawing/2014/main" id="{B8BF9E74-00DB-494E-9450-CE7B27200CBF}"/>
              </a:ext>
            </a:extLst>
          </p:cNvPr>
          <p:cNvSpPr>
            <a:spLocks xmlns:a="http://schemas.openxmlformats.org/drawingml/2006/main" noGrp="1"/>
          </p:cNvSpPr>
          <p:nvPr/>
        </p:nvSpPr>
        <p:spPr>
          <a:xfrm xmlns:a="http://schemas.openxmlformats.org/drawingml/2006/main">
            <a:off x="571500" y="4714875"/>
            <a:ext cx="6667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275" b="1">
                <a:solidFill>
                  <a:srgbClr val="F4F3EE"/>
                </a:solidFill>
                <a:latin typeface="Aptos"/>
                <a:ea typeface="Aptos"/>
                <a:cs typeface="Aptos"/>
              </a:defRPr>
            </a:pPr>
            <a:r>
              <a:rPr sz="1275" b="1">
                <a:solidFill>
                  <a:srgbClr val="F4F3EE"/>
                </a:solidFill>
                <a:latin typeface="Aptos"/>
                <a:ea typeface="Aptos"/>
                <a:cs typeface="Aptos"/>
              </a:rPr>
              <a:t>Public URL added after anonymous access is verified</a:t>
            </a:r>
          </a:p>
        </p:txBody>
      </p:sp>
      <p:sp>
        <p:nvSpPr>
          <p:cNvPr id="11" name="">
            <a:extLst xmlns:a="http://schemas.openxmlformats.org/drawingml/2006/main">
              <a:ext uri="{FF2B5EF4-FFF2-40B4-BE49-F238E27FC236}">
                <a16:creationId xmlns:a16="http://schemas.microsoft.com/office/drawing/2014/main" id="{4B0B472B-70D0-4046-9724-4D9C58E9DEB0}"/>
              </a:ext>
            </a:extLst>
          </p:cNvPr>
          <p:cNvSpPr>
            <a:spLocks xmlns:a="http://schemas.openxmlformats.org/drawingml/2006/main" noGrp="1"/>
          </p:cNvSpPr>
          <p:nvPr/>
        </p:nvSpPr>
        <p:spPr>
          <a:xfrm xmlns:a="http://schemas.openxmlformats.org/drawingml/2006/main">
            <a:off x="571500" y="5124450"/>
            <a:ext cx="447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125" b="1">
                <a:solidFill>
                  <a:srgbClr val="7EC8E3"/>
                </a:solidFill>
                <a:latin typeface="Aptos"/>
                <a:ea typeface="Aptos"/>
                <a:cs typeface="Aptos"/>
              </a:defRPr>
            </a:pPr>
            <a:r>
              <a:rPr sz="1125" b="1">
                <a:solidFill>
                  <a:srgbClr val="7EC8E3"/>
                </a:solidFill>
                <a:latin typeface="Aptos"/>
                <a:ea typeface="Aptos"/>
                <a:cs typeface="Aptos"/>
                <a:hlinkClick xmlns:r="http://schemas.openxmlformats.org/officeDocument/2006/relationships" r:id="R2d7f597645c1448c"/>
              </a:rPr>
              <a:t>github.com/attmous/next-best-content</a:t>
            </a:r>
          </a:p>
        </p:txBody>
      </p:sp>
      <p:sp>
        <p:nvSpPr>
          <p:cNvPr id="12" name="">
            <a:extLst xmlns:a="http://schemas.openxmlformats.org/drawingml/2006/main">
              <a:ext uri="{FF2B5EF4-FFF2-40B4-BE49-F238E27FC236}">
                <a16:creationId xmlns:a16="http://schemas.microsoft.com/office/drawing/2014/main" id="{CAD7304B-94A3-49C6-B252-C3A3F9FAE384}"/>
              </a:ext>
            </a:extLst>
          </p:cNvPr>
          <p:cNvSpPr>
            <a:spLocks xmlns:a="http://schemas.openxmlformats.org/drawingml/2006/main" noGrp="1"/>
          </p:cNvSpPr>
          <p:nvPr/>
        </p:nvSpPr>
        <p:spPr>
          <a:xfrm xmlns:a="http://schemas.openxmlformats.org/drawingml/2006/main">
            <a:off x="571500" y="5676900"/>
            <a:ext cx="6362700" cy="571500"/>
          </a:xfrm>
          <a:prstGeom xmlns:a="http://schemas.openxmlformats.org/drawingml/2006/main" prst="roundRect">
            <a:avLst>
              <a:gd name="adj" fmla="val 26667"/>
            </a:avLst>
          </a:prstGeom>
          <a:solidFill xmlns:a="http://schemas.openxmlformats.org/drawingml/2006/main">
            <a:srgbClr val="0B0C09">
              <a:alpha val="82000"/>
            </a:srgbClr>
          </a:solidFill>
          <a:ln xmlns:a="http://schemas.openxmlformats.org/drawingml/2006/main" w="9525">
            <a:solidFill>
              <a:srgbClr val="F4F3EE">
                <a:alpha val="24000"/>
              </a:srgbClr>
            </a:solidFill>
            <a:prstDash val="solid"/>
          </a:ln>
        </p:spPr>
      </p:sp>
      <p:sp>
        <p:nvSpPr>
          <p:cNvPr id="13" name="">
            <a:extLst xmlns:a="http://schemas.openxmlformats.org/drawingml/2006/main">
              <a:ext uri="{FF2B5EF4-FFF2-40B4-BE49-F238E27FC236}">
                <a16:creationId xmlns:a16="http://schemas.microsoft.com/office/drawing/2014/main" id="{BDDCB846-8DDD-4F40-964A-557A2E0B5659}"/>
              </a:ext>
            </a:extLst>
          </p:cNvPr>
          <p:cNvSpPr>
            <a:spLocks xmlns:a="http://schemas.openxmlformats.org/drawingml/2006/main" noGrp="1"/>
          </p:cNvSpPr>
          <p:nvPr/>
        </p:nvSpPr>
        <p:spPr>
          <a:xfrm xmlns:a="http://schemas.openxmlformats.org/drawingml/2006/main">
            <a:off x="762000" y="5829300"/>
            <a:ext cx="476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825" b="1">
                <a:solidFill>
                  <a:srgbClr val="C9F24F"/>
                </a:solidFill>
                <a:latin typeface="Aptos"/>
                <a:ea typeface="Aptos"/>
                <a:cs typeface="Aptos"/>
              </a:defRPr>
            </a:pPr>
            <a:r>
              <a:rPr sz="825" b="1">
                <a:solidFill>
                  <a:srgbClr val="C9F24F"/>
                </a:solidFill>
                <a:latin typeface="Aptos"/>
                <a:ea typeface="Aptos"/>
                <a:cs typeface="Aptos"/>
              </a:rPr>
              <a:t>NOW</a:t>
            </a:r>
          </a:p>
        </p:txBody>
      </p:sp>
      <p:sp>
        <p:nvSpPr>
          <p:cNvPr id="14" name="">
            <a:extLst xmlns:a="http://schemas.openxmlformats.org/drawingml/2006/main">
              <a:ext uri="{FF2B5EF4-FFF2-40B4-BE49-F238E27FC236}">
                <a16:creationId xmlns:a16="http://schemas.microsoft.com/office/drawing/2014/main" id="{8EBD85E4-AB23-4B09-8C8A-B95A06E5F8AA}"/>
              </a:ext>
            </a:extLst>
          </p:cNvPr>
          <p:cNvSpPr>
            <a:spLocks xmlns:a="http://schemas.openxmlformats.org/drawingml/2006/main" noGrp="1"/>
          </p:cNvSpPr>
          <p:nvPr/>
        </p:nvSpPr>
        <p:spPr>
          <a:xfrm xmlns:a="http://schemas.openxmlformats.org/drawingml/2006/main">
            <a:off x="1352550" y="5800725"/>
            <a:ext cx="3105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125" b="1">
                <a:solidFill>
                  <a:srgbClr val="F4F3EE"/>
                </a:solidFill>
                <a:latin typeface="Aptos"/>
                <a:ea typeface="Aptos"/>
                <a:cs typeface="Aptos"/>
              </a:defRPr>
            </a:pPr>
            <a:r>
              <a:rPr sz="1125" b="1">
                <a:solidFill>
                  <a:srgbClr val="F4F3EE"/>
                </a:solidFill>
                <a:latin typeface="Aptos"/>
                <a:ea typeface="Aptos"/>
                <a:cs typeface="Aptos"/>
              </a:rPr>
              <a:t>YouTube Shorts · LinkedIn documents</a:t>
            </a:r>
          </a:p>
        </p:txBody>
      </p:sp>
      <p:sp>
        <p:nvSpPr>
          <p:cNvPr id="15" name="">
            <a:extLst xmlns:a="http://schemas.openxmlformats.org/drawingml/2006/main">
              <a:ext uri="{FF2B5EF4-FFF2-40B4-BE49-F238E27FC236}">
                <a16:creationId xmlns:a16="http://schemas.microsoft.com/office/drawing/2014/main" id="{9750C931-E2BA-4349-A207-8109FC7F1CA1}"/>
              </a:ext>
            </a:extLst>
          </p:cNvPr>
          <p:cNvSpPr>
            <a:spLocks xmlns:a="http://schemas.openxmlformats.org/drawingml/2006/main" noGrp="1"/>
          </p:cNvSpPr>
          <p:nvPr/>
        </p:nvSpPr>
        <p:spPr>
          <a:xfrm xmlns:a="http://schemas.openxmlformats.org/drawingml/2006/main">
            <a:off x="4629150" y="5829300"/>
            <a:ext cx="4953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825" b="1">
                <a:solidFill>
                  <a:srgbClr val="F2C14F"/>
                </a:solidFill>
                <a:latin typeface="Aptos"/>
                <a:ea typeface="Aptos"/>
                <a:cs typeface="Aptos"/>
              </a:defRPr>
            </a:pPr>
            <a:r>
              <a:rPr sz="825" b="1">
                <a:solidFill>
                  <a:srgbClr val="F2C14F"/>
                </a:solidFill>
                <a:latin typeface="Aptos"/>
                <a:ea typeface="Aptos"/>
                <a:cs typeface="Aptos"/>
              </a:rPr>
              <a:t>NEXT</a:t>
            </a:r>
          </a:p>
        </p:txBody>
      </p:sp>
      <p:sp>
        <p:nvSpPr>
          <p:cNvPr id="16" name="">
            <a:extLst xmlns:a="http://schemas.openxmlformats.org/drawingml/2006/main">
              <a:ext uri="{FF2B5EF4-FFF2-40B4-BE49-F238E27FC236}">
                <a16:creationId xmlns:a16="http://schemas.microsoft.com/office/drawing/2014/main" id="{ACDDEBA8-2086-4849-8D95-2E979746DA6B}"/>
              </a:ext>
            </a:extLst>
          </p:cNvPr>
          <p:cNvSpPr>
            <a:spLocks xmlns:a="http://schemas.openxmlformats.org/drawingml/2006/main" noGrp="1"/>
          </p:cNvSpPr>
          <p:nvPr/>
        </p:nvSpPr>
        <p:spPr>
          <a:xfrm xmlns:a="http://schemas.openxmlformats.org/drawingml/2006/main">
            <a:off x="5200650" y="5800725"/>
            <a:ext cx="15621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975" b="1">
                <a:solidFill>
                  <a:srgbClr val="B7B9AE"/>
                </a:solidFill>
                <a:latin typeface="Aptos"/>
                <a:ea typeface="Aptos"/>
                <a:cs typeface="Aptos"/>
              </a:defRPr>
            </a:pPr>
            <a:r>
              <a:rPr sz="975" b="1">
                <a:solidFill>
                  <a:srgbClr val="B7B9AE"/>
                </a:solidFill>
                <a:latin typeface="Aptos"/>
                <a:ea typeface="Aptos"/>
                <a:cs typeface="Aptos"/>
              </a:rPr>
              <a:t>X · Facebook · approved connections</a:t>
            </a:r>
          </a:p>
        </p:txBody>
      </p:sp>
      <p:sp>
        <p:nvSpPr>
          <p:cNvPr id="17" name="">
            <a:extLst xmlns:a="http://schemas.openxmlformats.org/drawingml/2006/main">
              <a:ext uri="{FF2B5EF4-FFF2-40B4-BE49-F238E27FC236}">
                <a16:creationId xmlns:a16="http://schemas.microsoft.com/office/drawing/2014/main" id="{653C826A-82FC-453D-9A24-27E37CF336FD}"/>
              </a:ext>
            </a:extLst>
          </p:cNvPr>
          <p:cNvSpPr>
            <a:spLocks xmlns:a="http://schemas.openxmlformats.org/drawingml/2006/main" noGrp="1"/>
          </p:cNvSpPr>
          <p:nvPr/>
        </p:nvSpPr>
        <p:spPr>
          <a:xfrm xmlns:a="http://schemas.openxmlformats.org/drawingml/2006/main">
            <a:off x="9334500" y="6419850"/>
            <a:ext cx="23241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750" b="1">
                <a:solidFill>
                  <a:srgbClr val="B7B9AE"/>
                </a:solidFill>
                <a:latin typeface="Aptos"/>
                <a:ea typeface="Aptos"/>
                <a:cs typeface="Aptos"/>
              </a:defRPr>
            </a:pPr>
            <a:r>
              <a:rPr sz="750" b="1">
                <a:solidFill>
                  <a:srgbClr val="B7B9AE"/>
                </a:solidFill>
                <a:latin typeface="Aptos"/>
                <a:ea typeface="Aptos"/>
                <a:cs typeface="Aptos"/>
              </a:rPr>
              <a:t>BUILT BY TRIPODS</a:t>
            </a:r>
          </a:p>
        </p:txBody>
      </p:sp>
      <p:sp>
        <p:nvSpPr>
          <p:cNvPr id="18" name="">
            <a:extLst xmlns:a="http://schemas.openxmlformats.org/drawingml/2006/main">
              <a:ext uri="{FF2B5EF4-FFF2-40B4-BE49-F238E27FC236}">
                <a16:creationId xmlns:a16="http://schemas.microsoft.com/office/drawing/2014/main" id="{01B8DD9A-A3EA-4B27-9D3B-4FF230F03058}"/>
              </a:ext>
            </a:extLst>
          </p:cNvPr>
          <p:cNvSpPr>
            <a:spLocks xmlns:a="http://schemas.openxmlformats.org/drawingml/2006/main" noGrp="1"/>
          </p:cNvSpPr>
          <p:nvPr/>
        </p:nvSpPr>
        <p:spPr>
          <a:xfrm xmlns:a="http://schemas.openxmlformats.org/drawingml/2006/main">
            <a:off x="7867650" y="6153150"/>
            <a:ext cx="37909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675" b="1">
                <a:solidFill>
                  <a:srgbClr val="B7B9AE"/>
                </a:solidFill>
                <a:latin typeface="Aptos"/>
                <a:ea typeface="Aptos"/>
                <a:cs typeface="Aptos"/>
              </a:defRPr>
            </a:pPr>
            <a:r>
              <a:rPr sz="675" b="1">
                <a:solidFill>
                  <a:srgbClr val="B7B9AE"/>
                </a:solidFill>
                <a:latin typeface="Aptos"/>
                <a:ea typeface="Aptos"/>
                <a:cs typeface="Aptos"/>
              </a:rPr>
              <a:t>GENERATED IMAGE · FICTIONAL GARDEN</a:t>
            </a:r>
          </a:p>
        </p:txBody>
      </p:sp>
    </p:spTree>
    <p:extLst>
      <p:ext uri="{BB962C8B-B14F-4D97-AF65-F5344CB8AC3E}">
        <p14:creationId xmlns:p14="http://schemas.microsoft.com/office/powerpoint/2010/main" val="149002746"/>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2026-07-25T14:45:53.9220000Z</dcterms:created>
  <dcterms:modified xsi:type="dcterms:W3CDTF">2026-07-25T14:45:53.9220000Z</dcterms:modified>
</coreProperties>
</file>